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0" r:id="rId4"/>
    <p:sldMasterId id="2147483749" r:id="rId5"/>
    <p:sldMasterId id="2147483751" r:id="rId6"/>
    <p:sldMasterId id="2147483784" r:id="rId7"/>
  </p:sldMasterIdLst>
  <p:notesMasterIdLst>
    <p:notesMasterId r:id="rId74"/>
  </p:notesMasterIdLst>
  <p:handoutMasterIdLst>
    <p:handoutMasterId r:id="rId75"/>
  </p:handoutMasterIdLst>
  <p:sldIdLst>
    <p:sldId id="330" r:id="rId8"/>
    <p:sldId id="301" r:id="rId9"/>
    <p:sldId id="355" r:id="rId10"/>
    <p:sldId id="303" r:id="rId11"/>
    <p:sldId id="304" r:id="rId12"/>
    <p:sldId id="401" r:id="rId13"/>
    <p:sldId id="394" r:id="rId14"/>
    <p:sldId id="352" r:id="rId15"/>
    <p:sldId id="353" r:id="rId16"/>
    <p:sldId id="354" r:id="rId17"/>
    <p:sldId id="404" r:id="rId18"/>
    <p:sldId id="406" r:id="rId19"/>
    <p:sldId id="356" r:id="rId20"/>
    <p:sldId id="407" r:id="rId21"/>
    <p:sldId id="357" r:id="rId22"/>
    <p:sldId id="358" r:id="rId23"/>
    <p:sldId id="359" r:id="rId24"/>
    <p:sldId id="360" r:id="rId25"/>
    <p:sldId id="361" r:id="rId26"/>
    <p:sldId id="362" r:id="rId27"/>
    <p:sldId id="363" r:id="rId28"/>
    <p:sldId id="364" r:id="rId29"/>
    <p:sldId id="365" r:id="rId30"/>
    <p:sldId id="366" r:id="rId31"/>
    <p:sldId id="378" r:id="rId32"/>
    <p:sldId id="405" r:id="rId33"/>
    <p:sldId id="380" r:id="rId34"/>
    <p:sldId id="381" r:id="rId35"/>
    <p:sldId id="382" r:id="rId36"/>
    <p:sldId id="383" r:id="rId37"/>
    <p:sldId id="384" r:id="rId38"/>
    <p:sldId id="385" r:id="rId39"/>
    <p:sldId id="408" r:id="rId40"/>
    <p:sldId id="387" r:id="rId41"/>
    <p:sldId id="388" r:id="rId42"/>
    <p:sldId id="389" r:id="rId43"/>
    <p:sldId id="390" r:id="rId44"/>
    <p:sldId id="391" r:id="rId45"/>
    <p:sldId id="392" r:id="rId46"/>
    <p:sldId id="409" r:id="rId47"/>
    <p:sldId id="331"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27" r:id="rId65"/>
    <p:sldId id="319" r:id="rId66"/>
    <p:sldId id="351" r:id="rId67"/>
    <p:sldId id="321" r:id="rId68"/>
    <p:sldId id="322" r:id="rId69"/>
    <p:sldId id="349" r:id="rId70"/>
    <p:sldId id="329" r:id="rId71"/>
    <p:sldId id="350" r:id="rId72"/>
    <p:sldId id="291" r:id="rId73"/>
  </p:sldIdLst>
  <p:sldSz cx="12188825" cy="6858000"/>
  <p:notesSz cx="6858000" cy="9296400"/>
  <p:embeddedFontLst>
    <p:embeddedFont>
      <p:font typeface="Segoe UI" pitchFamily="34" charset="0"/>
      <p:regular r:id="rId76"/>
      <p:bold r:id="rId77"/>
      <p:italic r:id="rId78"/>
      <p:boldItalic r:id="rId79"/>
    </p:embeddedFont>
    <p:embeddedFont>
      <p:font typeface="Consolas" pitchFamily="49" charset="0"/>
      <p:regular r:id="rId80"/>
      <p:bold r:id="rId81"/>
      <p:italic r:id="rId82"/>
      <p:boldItalic r:id="rId83"/>
    </p:embeddedFont>
    <p:embeddedFont>
      <p:font typeface="Segoe UI Light" pitchFamily="34" charset="0"/>
      <p:regular r:id="rId84"/>
      <p:italic r:id="rId85"/>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Cloud Computing Introduction" id="{C32BF143-2A19-4EE7-8BD5-6798161C09D7}">
          <p14:sldIdLst>
            <p14:sldId id="330"/>
            <p14:sldId id="301"/>
            <p14:sldId id="355"/>
            <p14:sldId id="303"/>
            <p14:sldId id="304"/>
          </p14:sldIdLst>
        </p14:section>
        <p14:section name="Windows Azure" id="{5E4156E2-A099-4F51-80BA-A0A1B5CA74F0}">
          <p14:sldIdLst>
            <p14:sldId id="401"/>
            <p14:sldId id="394"/>
            <p14:sldId id="352"/>
            <p14:sldId id="353"/>
            <p14:sldId id="354"/>
            <p14:sldId id="404"/>
            <p14:sldId id="406"/>
          </p14:sldIdLst>
        </p14:section>
        <p14:section name="Virtual Machines" id="{F0F5B035-F424-4FA7-B544-D9588B3F33E0}">
          <p14:sldIdLst>
            <p14:sldId id="356"/>
            <p14:sldId id="407"/>
            <p14:sldId id="357"/>
            <p14:sldId id="358"/>
            <p14:sldId id="359"/>
            <p14:sldId id="360"/>
            <p14:sldId id="361"/>
            <p14:sldId id="362"/>
            <p14:sldId id="363"/>
            <p14:sldId id="364"/>
            <p14:sldId id="365"/>
            <p14:sldId id="366"/>
          </p14:sldIdLst>
        </p14:section>
        <p14:section name="Web Sites" id="{264A8B60-B9FA-4432-95A4-7895E89FC737}">
          <p14:sldIdLst>
            <p14:sldId id="378"/>
            <p14:sldId id="405"/>
            <p14:sldId id="380"/>
            <p14:sldId id="381"/>
            <p14:sldId id="382"/>
            <p14:sldId id="383"/>
            <p14:sldId id="384"/>
          </p14:sldIdLst>
        </p14:section>
        <p14:section name="Cloud Services" id="{2CDE6F8B-A3B9-4ADE-8466-D31A7C4BE270}">
          <p14:sldIdLst>
            <p14:sldId id="385"/>
            <p14:sldId id="408"/>
            <p14:sldId id="387"/>
            <p14:sldId id="388"/>
            <p14:sldId id="389"/>
            <p14:sldId id="390"/>
            <p14:sldId id="391"/>
            <p14:sldId id="392"/>
            <p14:sldId id="409"/>
          </p14:sldIdLst>
        </p14:section>
        <p14:section name="Building Block Services" id="{8083865B-29DE-456D-BC63-C1192E8D5085}">
          <p14:sldIdLst>
            <p14:sldId id="331"/>
            <p14:sldId id="332"/>
            <p14:sldId id="333"/>
          </p14:sldIdLst>
        </p14:section>
        <p14:section name="SQL Database" id="{F2B7DB92-3B3A-410A-A281-626A2A66ED0C}">
          <p14:sldIdLst>
            <p14:sldId id="334"/>
            <p14:sldId id="335"/>
          </p14:sldIdLst>
        </p14:section>
        <p14:section name="Blob Storage" id="{2051A546-2383-44DC-A095-2A4ABEEFB210}">
          <p14:sldIdLst>
            <p14:sldId id="336"/>
            <p14:sldId id="337"/>
          </p14:sldIdLst>
        </p14:section>
        <p14:section name="Cache" id="{9F044814-AFDA-4CD2-80EF-7C0F4157E6C3}">
          <p14:sldIdLst>
            <p14:sldId id="338"/>
            <p14:sldId id="339"/>
            <p14:sldId id="340"/>
            <p14:sldId id="341"/>
            <p14:sldId id="342"/>
          </p14:sldIdLst>
        </p14:section>
        <p14:section name="Identity &amp; Service Bus" id="{FEB934FC-C07F-4B70-9AA6-EDDF34557D53}">
          <p14:sldIdLst>
            <p14:sldId id="343"/>
            <p14:sldId id="344"/>
            <p14:sldId id="345"/>
            <p14:sldId id="346"/>
            <p14:sldId id="347"/>
          </p14:sldIdLst>
        </p14:section>
        <p14:section name="Pricing &amp; SLAs" id="{A8BCCDB2-C8CF-4EEC-A4AD-705A02E77EC6}">
          <p14:sldIdLst>
            <p14:sldId id="327"/>
            <p14:sldId id="319"/>
            <p14:sldId id="351"/>
            <p14:sldId id="321"/>
            <p14:sldId id="322"/>
          </p14:sldIdLst>
        </p14:section>
        <p14:section name="Closing" id="{8AF084D8-4D86-40FB-8932-4F6AA17A5223}">
          <p14:sldIdLst>
            <p14:sldId id="349"/>
            <p14:sldId id="329"/>
            <p14:sldId id="350"/>
            <p14:sldId id="291"/>
          </p14:sldIdLst>
        </p14:section>
        <p14:section name="Appendix" id="{E276D7D1-D5C0-4C73-B840-F49C3AEB0FA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0" autoAdjust="0"/>
    <p:restoredTop sz="83920" autoAdjust="0"/>
  </p:normalViewPr>
  <p:slideViewPr>
    <p:cSldViewPr snapToGrid="0">
      <p:cViewPr varScale="1">
        <p:scale>
          <a:sx n="53" d="100"/>
          <a:sy n="53" d="100"/>
        </p:scale>
        <p:origin x="-102" y="-88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75" d="100"/>
        <a:sy n="75" d="100"/>
      </p:scale>
      <p:origin x="0" y="144"/>
    </p:cViewPr>
  </p:sorterViewPr>
  <p:notesViewPr>
    <p:cSldViewPr snapToGrid="0" showGuides="1">
      <p:cViewPr varScale="1">
        <p:scale>
          <a:sx n="78" d="100"/>
          <a:sy n="78" d="100"/>
        </p:scale>
        <p:origin x="-2622" y="-102"/>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9.fntdata"/><Relationship Id="rId89"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Master" Target="slideMasters/slideMaster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font" Target="fonts/font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fntdata"/><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font" Target="fonts/font7.fntdata"/><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6/15/2012</a:t>
            </a:fld>
            <a:endParaRPr lang="en-US" dirty="0">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6/15/2012</a:t>
            </a:fld>
            <a:endParaRPr lang="en-US" dirty="0"/>
          </a:p>
        </p:txBody>
      </p:sp>
      <p:sp>
        <p:nvSpPr>
          <p:cNvPr id="4" name="Slide Image Placeholder 3"/>
          <p:cNvSpPr>
            <a:spLocks noGrp="1" noRot="1" noChangeAspect="1"/>
          </p:cNvSpPr>
          <p:nvPr>
            <p:ph type="sldImg" idx="2"/>
          </p:nvPr>
        </p:nvSpPr>
        <p:spPr>
          <a:xfrm>
            <a:off x="331788" y="696913"/>
            <a:ext cx="6194425"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a:t>
            </a:r>
            <a:r>
              <a:rPr lang="en-US" baseline="0" dirty="0" smtClean="0"/>
              <a:t> how Microsoft thinks of the cloud</a:t>
            </a:r>
          </a:p>
          <a:p>
            <a:pPr marL="0" indent="0">
              <a:buFont typeface="Arial" pitchFamily="34" charset="0"/>
              <a:buNone/>
            </a:pPr>
            <a:endParaRPr lang="en-US" baseline="0" dirty="0" smtClean="0"/>
          </a:p>
          <a:p>
            <a:pPr marL="0" indent="0">
              <a:buFont typeface="Arial" pitchFamily="34" charset="0"/>
              <a:buNone/>
            </a:pPr>
            <a:r>
              <a:rPr lang="en-US" b="1" baseline="0" dirty="0" smtClean="0"/>
              <a:t>Speaking Points:</a:t>
            </a:r>
          </a:p>
          <a:p>
            <a:pPr marL="171450" indent="-171450">
              <a:buFont typeface="Arial" pitchFamily="34" charset="0"/>
              <a:buChar char="•"/>
            </a:pPr>
            <a:r>
              <a:rPr lang="en-US" dirty="0" smtClean="0"/>
              <a:t>There</a:t>
            </a:r>
            <a:r>
              <a:rPr lang="en-US" baseline="0" dirty="0" smtClean="0"/>
              <a:t> are numerous terms and definitions floating around in the industry for “the cloud”, “cloud computing”, “cloud services”, etc.</a:t>
            </a:r>
          </a:p>
          <a:p>
            <a:pPr marL="171450" indent="-171450">
              <a:buFont typeface="Arial" pitchFamily="34" charset="0"/>
              <a:buChar char="•"/>
            </a:pPr>
            <a:r>
              <a:rPr lang="en-US" baseline="0" dirty="0" smtClean="0"/>
              <a:t>Microsoft thinks of the cloud as simply an approach to computing that enables applications to be delivered at scale for a variety of workloads and client devices.</a:t>
            </a:r>
            <a:endParaRPr lang="en-US" dirty="0" smtClean="0"/>
          </a:p>
          <a:p>
            <a:pPr marL="171450" indent="-171450">
              <a:buFont typeface="Arial" pitchFamily="34" charset="0"/>
              <a:buChar char="•"/>
            </a:pPr>
            <a:r>
              <a:rPr lang="en-US" dirty="0" smtClean="0"/>
              <a:t>The cloud can help deliver IT as a standardized service…freeing you up to focus on your business</a:t>
            </a:r>
          </a:p>
          <a:p>
            <a:endParaRPr lang="en-US" dirty="0"/>
          </a:p>
        </p:txBody>
      </p:sp>
      <p:sp>
        <p:nvSpPr>
          <p:cNvPr id="4" name="Slide Number Placeholder 3"/>
          <p:cNvSpPr>
            <a:spLocks noGrp="1"/>
          </p:cNvSpPr>
          <p:nvPr>
            <p:ph type="sldNum" sz="quarter" idx="10"/>
          </p:nvPr>
        </p:nvSpPr>
        <p:spPr/>
        <p:txBody>
          <a:bodyPr/>
          <a:lstStyle/>
          <a:p>
            <a:fld id="{4D312BB7-0100-46F5-B6A2-2DDB0C4FB2EB}" type="slidenum">
              <a:rPr lang="en-US" smtClean="0"/>
              <a:t>2</a:t>
            </a:fld>
            <a:endParaRPr lang="en-US" dirty="0"/>
          </a:p>
        </p:txBody>
      </p:sp>
    </p:spTree>
    <p:extLst>
      <p:ext uri="{BB962C8B-B14F-4D97-AF65-F5344CB8AC3E}">
        <p14:creationId xmlns:p14="http://schemas.microsoft.com/office/powerpoint/2010/main" val="2177742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3</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marL="0" indent="0">
              <a:buFont typeface="Arial" pitchFamily="34" charset="0"/>
              <a:buNone/>
            </a:pPr>
            <a:r>
              <a:rPr lang="en-US" b="1" dirty="0" smtClean="0"/>
              <a:t>Speaking Points:</a:t>
            </a:r>
          </a:p>
          <a:p>
            <a:pPr marL="171450" indent="-171450">
              <a:buFont typeface="Arial" pitchFamily="34" charset="0"/>
              <a:buChar char="•"/>
            </a:pPr>
            <a:r>
              <a:rPr lang="en-US" b="0" dirty="0" smtClean="0"/>
              <a:t>There is a lot of talk in the industry about different</a:t>
            </a:r>
            <a:r>
              <a:rPr lang="en-US" b="0" baseline="0" dirty="0" smtClean="0"/>
              <a:t> terms like Platform as a Service, Infrastructure as a Service, and Software as a Service.</a:t>
            </a:r>
          </a:p>
          <a:p>
            <a:pPr marL="171450" indent="-171450">
              <a:buFont typeface="Arial" pitchFamily="34" charset="0"/>
              <a:buChar char="•"/>
            </a:pPr>
            <a:r>
              <a:rPr lang="en-US" b="0" baseline="0" dirty="0" smtClean="0"/>
              <a:t>Since PDC08 when we first announced the Windows Azure our focus has been on delivering a platform as a service offering where you can build applications.  Where the platform abstracts you from the complexities of building and running applications.  </a:t>
            </a:r>
          </a:p>
          <a:p>
            <a:pPr marL="171450" indent="-171450">
              <a:buFont typeface="Arial" pitchFamily="34" charset="0"/>
              <a:buChar char="•"/>
            </a:pPr>
            <a:r>
              <a:rPr lang="en-US" b="0" baseline="0" dirty="0" smtClean="0"/>
              <a:t>We fundamentally believe that the future path forward for development is by providing a platform.  In fact, as you’ll see in a few minutes, we believe that there are a number of new capabilities that should be delivered as services to the platform.</a:t>
            </a:r>
          </a:p>
          <a:p>
            <a:pPr marL="0" indent="0">
              <a:buFont typeface="Arial" pitchFamily="34" charset="0"/>
              <a:buNone/>
            </a:pPr>
            <a:endParaRPr lang="en-US" b="1"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r>
              <a:rPr lang="en-US" baseline="0" dirty="0" smtClean="0"/>
              <a:t>----</a:t>
            </a:r>
          </a:p>
          <a:p>
            <a:pPr marL="0" indent="0">
              <a:buFont typeface="Arial" pitchFamily="34" charset="0"/>
              <a:buNone/>
            </a:pPr>
            <a:endParaRPr lang="en-US" b="1" dirty="0" smtClean="0"/>
          </a:p>
          <a:p>
            <a:pPr marL="0" indent="0">
              <a:buFont typeface="Arial" pitchFamily="34" charset="0"/>
              <a:buNone/>
            </a:pPr>
            <a:r>
              <a:rPr lang="en-US" b="1" dirty="0" smtClean="0"/>
              <a:t>Slide Objectives:</a:t>
            </a:r>
          </a:p>
          <a:p>
            <a:pPr marL="171450" indent="-171450">
              <a:buFont typeface="Arial" pitchFamily="34" charset="0"/>
              <a:buChar char="•"/>
            </a:pPr>
            <a:r>
              <a:rPr lang="en-US" dirty="0" smtClean="0"/>
              <a:t>Explain the three established terms </a:t>
            </a:r>
            <a:r>
              <a:rPr lang="en-US" baseline="0" dirty="0" smtClean="0"/>
              <a:t>in the industry for cloud services</a:t>
            </a:r>
            <a:endParaRPr lang="en-US" dirty="0" smtClean="0"/>
          </a:p>
          <a:p>
            <a:pPr marL="0" indent="0">
              <a:buFont typeface="Arial" pitchFamily="34" charset="0"/>
              <a:buNone/>
            </a:pPr>
            <a:endParaRPr lang="en-US" dirty="0" smtClean="0"/>
          </a:p>
          <a:p>
            <a:pPr marL="0" indent="0">
              <a:buFont typeface="Arial" pitchFamily="34" charset="0"/>
              <a:buNone/>
            </a:pPr>
            <a:r>
              <a:rPr lang="en-US" b="1" dirty="0" smtClean="0"/>
              <a:t>Speaking Points:</a:t>
            </a:r>
          </a:p>
          <a:p>
            <a:pPr marL="171450" marR="0" lvl="1" indent="-171450" algn="l" defTabSz="914363" rtl="0" eaLnBrk="1" fontAlgn="auto" latinLnBrk="0" hangingPunct="1">
              <a:lnSpc>
                <a:spcPct val="90000"/>
              </a:lnSpc>
              <a:spcBef>
                <a:spcPts val="0"/>
              </a:spcBef>
              <a:spcAft>
                <a:spcPts val="333"/>
              </a:spcAft>
              <a:buClrTx/>
              <a:buSzTx/>
              <a:tabLst/>
              <a:defRPr/>
            </a:pPr>
            <a:r>
              <a:rPr lang="en-US" dirty="0" smtClean="0"/>
              <a:t>With</a:t>
            </a:r>
            <a:r>
              <a:rPr lang="en-US" baseline="0" dirty="0" smtClean="0"/>
              <a:t> this in mind, it’s important to understand how to talk about our Cloud Services offerings.</a:t>
            </a:r>
            <a:endParaRPr lang="en-US" dirty="0" smtClean="0"/>
          </a:p>
          <a:p>
            <a:pPr marL="171450" indent="-171450">
              <a:buFont typeface="Arial" pitchFamily="34" charset="0"/>
              <a:buChar char="•"/>
            </a:pPr>
            <a:r>
              <a:rPr lang="en-US" dirty="0" smtClean="0"/>
              <a:t>There is a lot of confusion in the industry when it comes to the</a:t>
            </a:r>
            <a:r>
              <a:rPr lang="en-US" baseline="0" dirty="0" smtClean="0"/>
              <a:t> cloud.   </a:t>
            </a:r>
          </a:p>
          <a:p>
            <a:pPr marL="171450" indent="-171450">
              <a:buFont typeface="Arial" pitchFamily="34" charset="0"/>
              <a:buChar char="•"/>
            </a:pPr>
            <a:r>
              <a:rPr lang="en-US" baseline="0" dirty="0" smtClean="0"/>
              <a:t>It’s important that you understand both what is happening in the industry and how we think about the cloud.  </a:t>
            </a:r>
            <a:endParaRPr lang="en-US" dirty="0" smtClean="0"/>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IaaS</a:t>
            </a:r>
            <a:r>
              <a:rPr lang="en-US" dirty="0" smtClean="0"/>
              <a:t> – a set of infrastructure</a:t>
            </a:r>
            <a:r>
              <a:rPr lang="en-US" baseline="0" dirty="0" smtClean="0"/>
              <a:t> level capabilities such as an operating system, network connectivity, etc. that are delivered as pay for use services and can be used to host applications.  </a:t>
            </a:r>
            <a:endParaRPr lang="en-US"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PaaS – higher level sets of functionality</a:t>
            </a:r>
            <a:r>
              <a:rPr lang="en-US" b="0" baseline="0" dirty="0" smtClean="0"/>
              <a:t> that are delivered as consumable services for developers who are building applications.  PaaS is about abstracting developers from the underlying infrastructure to enable applications to quickly be composed. </a:t>
            </a:r>
            <a:endParaRPr lang="en-US" b="0" dirty="0" smtClean="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dirty="0" smtClean="0"/>
              <a:t>SaaS</a:t>
            </a:r>
            <a:r>
              <a:rPr lang="en-US" dirty="0" smtClean="0"/>
              <a:t> – applications that are delivered using</a:t>
            </a:r>
            <a:r>
              <a:rPr lang="en-US" baseline="0" dirty="0" smtClean="0"/>
              <a:t> a service delivery model where organizations can simply consume and use the application.  Typically an organization would pay for the use of the application or the application could be monetized through ad revenue.  </a:t>
            </a:r>
            <a:endParaRPr lang="en-US" dirty="0" smtClean="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PaaS offerings also needn’t expose IaaS and there’s more to PaaS than just running platforms on IaaS. </a:t>
            </a:r>
            <a:endParaRPr lang="en-US"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87928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040193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399921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fontScale="92500" lnSpcReduction="20000"/>
          </a:bodyPr>
          <a:lstStyle/>
          <a:p>
            <a:r>
              <a:rPr lang="en-US" b="1" dirty="0" smtClean="0"/>
              <a:t>Slide Objectives:</a:t>
            </a:r>
          </a:p>
          <a:p>
            <a:pPr marL="171450" indent="-171450">
              <a:buFont typeface="Arial" pitchFamily="34" charset="0"/>
              <a:buChar char="•"/>
            </a:pPr>
            <a:r>
              <a:rPr lang="en-US" b="0" dirty="0" smtClean="0"/>
              <a:t>Explain</a:t>
            </a:r>
            <a:r>
              <a:rPr lang="en-US" b="0" baseline="0" dirty="0" smtClean="0"/>
              <a:t> the differences and relationship between IaaS, PaaS, and SaaS in more detail.</a:t>
            </a:r>
            <a:endParaRPr lang="en-US" b="0" dirty="0" smtClean="0"/>
          </a:p>
          <a:p>
            <a:endParaRPr lang="en-US" b="1" dirty="0" smtClean="0"/>
          </a:p>
          <a:p>
            <a:r>
              <a:rPr lang="en-US" b="1" dirty="0" smtClean="0"/>
              <a:t>Speaking Points:</a:t>
            </a:r>
          </a:p>
          <a:p>
            <a:pPr marL="171450" indent="-171450">
              <a:buFont typeface="Arial" pitchFamily="34" charset="0"/>
              <a:buChar char="•"/>
            </a:pPr>
            <a:r>
              <a:rPr lang="en-US" dirty="0" smtClean="0"/>
              <a:t>Here’s another</a:t>
            </a:r>
            <a:r>
              <a:rPr lang="en-US" baseline="0" dirty="0" smtClean="0"/>
              <a:t> way to look at the cloud services taxonomy and how this taxonomy maps to the components in an IT infrastructure.     </a:t>
            </a:r>
          </a:p>
          <a:p>
            <a:pPr marL="171450" indent="-171450">
              <a:buFont typeface="Arial" pitchFamily="34" charset="0"/>
              <a:buChar char="•"/>
            </a:pPr>
            <a:r>
              <a:rPr lang="en-US" baseline="0" dirty="0" smtClean="0"/>
              <a:t>Packaged Software</a:t>
            </a:r>
          </a:p>
          <a:p>
            <a:pPr marL="384431" lvl="1" indent="-171450">
              <a:buFont typeface="Arial" pitchFamily="34" charset="0"/>
              <a:buChar char="•"/>
            </a:pPr>
            <a:r>
              <a:rPr lang="en-US" baseline="0" dirty="0" smtClean="0"/>
              <a:t>With packaged software a customer would be responsible for managing the entire stack – ranging from the network connectivity to the applications.  </a:t>
            </a:r>
          </a:p>
          <a:p>
            <a:pPr marL="171450" indent="-171450">
              <a:buFont typeface="Arial" pitchFamily="34" charset="0"/>
              <a:buChar char="•"/>
            </a:pPr>
            <a:r>
              <a:rPr lang="en-US" baseline="0" dirty="0" smtClean="0"/>
              <a:t>IaaS</a:t>
            </a:r>
          </a:p>
          <a:p>
            <a:pPr marL="384431" lvl="1" indent="-171450">
              <a:buFont typeface="Arial" pitchFamily="34" charset="0"/>
              <a:buChar char="•"/>
            </a:pPr>
            <a:r>
              <a:rPr lang="en-US" baseline="0" dirty="0" smtClean="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dirty="0" smtClean="0"/>
              <a:t>Very few actually provide an OS</a:t>
            </a:r>
          </a:p>
          <a:p>
            <a:pPr marL="384431" lvl="1" indent="-171450">
              <a:buFont typeface="Arial" pitchFamily="34" charset="0"/>
              <a:buChar char="•"/>
            </a:pPr>
            <a:r>
              <a:rPr lang="en-US" baseline="0" dirty="0" smtClean="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dirty="0" smtClean="0"/>
              <a:t>The only requirement was a credit card to pay for the services.</a:t>
            </a:r>
          </a:p>
          <a:p>
            <a:pPr marL="171450" indent="-171450">
              <a:buFont typeface="Arial" pitchFamily="34" charset="0"/>
              <a:buChar char="•"/>
            </a:pPr>
            <a:r>
              <a:rPr lang="en-US" baseline="0" dirty="0" smtClean="0"/>
              <a:t>PaaS</a:t>
            </a:r>
          </a:p>
          <a:p>
            <a:pPr marL="384431" lvl="1" indent="-171450">
              <a:buFont typeface="Arial" pitchFamily="34" charset="0"/>
              <a:buChar char="•"/>
            </a:pPr>
            <a:r>
              <a:rPr lang="en-US" baseline="0" dirty="0" smtClean="0"/>
              <a:t>With Platform as a Service, everything from the network connectivity through the runtime is provided and managed by the platform vendor.  </a:t>
            </a:r>
          </a:p>
          <a:p>
            <a:pPr marL="384431" lvl="1" indent="-171450">
              <a:buFont typeface="Arial" pitchFamily="34" charset="0"/>
              <a:buChar char="•"/>
            </a:pPr>
            <a:r>
              <a:rPr lang="en-US" baseline="0" dirty="0" smtClean="0"/>
              <a:t>The Windows Azure best fits in this category today.  </a:t>
            </a:r>
          </a:p>
          <a:p>
            <a:pPr marL="384431" lvl="1" indent="-171450">
              <a:buFont typeface="Arial" pitchFamily="34" charset="0"/>
              <a:buChar char="•"/>
            </a:pPr>
            <a:r>
              <a:rPr lang="en-US" baseline="0" dirty="0" smtClean="0"/>
              <a:t>In fact because we don’t provide access to the underlying virtualization or operating system today, we’re often referred to as not providing IaaS.</a:t>
            </a:r>
          </a:p>
          <a:p>
            <a:pPr marL="384431" lvl="1" indent="-171450">
              <a:buFont typeface="Arial" pitchFamily="34" charset="0"/>
              <a:buChar char="•"/>
            </a:pPr>
            <a:r>
              <a:rPr lang="en-US" dirty="0" smtClean="0"/>
              <a:t>PaaS offerings</a:t>
            </a:r>
            <a:r>
              <a:rPr lang="en-US" baseline="0" dirty="0" smtClean="0"/>
              <a:t> further reduce the developer burden by additionally supporting the platform runtime and related application services. </a:t>
            </a:r>
          </a:p>
          <a:p>
            <a:pPr marL="384431" lvl="1" indent="-171450" algn="l">
              <a:buFont typeface="Arial" pitchFamily="34" charset="0"/>
              <a:buChar char="•"/>
            </a:pPr>
            <a:r>
              <a:rPr lang="en-US" baseline="0" dirty="0" smtClean="0"/>
              <a:t>With PaaS, the developer can, almost immediately, begin creating the business logic for an application. </a:t>
            </a:r>
          </a:p>
          <a:p>
            <a:pPr marL="384431" lvl="1" indent="-171450" algn="l">
              <a:buFont typeface="Arial" pitchFamily="34" charset="0"/>
              <a:buChar char="•"/>
            </a:pPr>
            <a:r>
              <a:rPr lang="en-US" baseline="0" dirty="0" smtClean="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smtClean="0"/>
          </a:p>
          <a:p>
            <a:pPr marL="171450" indent="-171450">
              <a:buFont typeface="Arial" pitchFamily="34" charset="0"/>
              <a:buChar char="•"/>
            </a:pPr>
            <a:r>
              <a:rPr lang="en-US" baseline="0" dirty="0" smtClean="0"/>
              <a:t>SaaS</a:t>
            </a:r>
          </a:p>
          <a:p>
            <a:pPr marL="384431" lvl="1" indent="-171450">
              <a:buFont typeface="Arial" pitchFamily="34" charset="0"/>
              <a:buChar char="•"/>
            </a:pPr>
            <a:r>
              <a:rPr lang="en-US" dirty="0" smtClean="0"/>
              <a:t>Finally, with SaaS,</a:t>
            </a:r>
            <a:r>
              <a:rPr lang="en-US" baseline="0" dirty="0" smtClean="0"/>
              <a:t> a vendor provides the application and abstracts you from all of the underlying components.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164732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998760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980"/>
              </a:spcAft>
              <a:tabLst>
                <a:tab pos="1791675" algn="l"/>
              </a:tabLst>
            </a:pPr>
            <a:endParaRPr lang="en-US" sz="1600" dirty="0">
              <a:solidFill>
                <a:schemeClr val="bg1">
                  <a:alpha val="99000"/>
                </a:schemeClr>
              </a:solidFill>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5791812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175734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normAutofit/>
          </a:bodyPr>
          <a:lstStyle/>
          <a:p>
            <a:pPr marL="0" indent="0">
              <a:buFont typeface="Arial" pitchFamily="34" charset="0"/>
              <a:buNone/>
            </a:pPr>
            <a:endParaRPr lang="en-US" baseline="0" dirty="0" smtClean="0"/>
          </a:p>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2937367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346265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r>
              <a:rPr lang="en-US" b="1" dirty="0" smtClean="0"/>
              <a:t>Slide Objectives:</a:t>
            </a:r>
          </a:p>
          <a:p>
            <a:pPr marL="171450" indent="-171450">
              <a:buFont typeface="Arial" pitchFamily="34" charset="0"/>
              <a:buChar char="•"/>
            </a:pPr>
            <a:r>
              <a:rPr lang="en-US" dirty="0" smtClean="0"/>
              <a:t>Explain that there are different VM</a:t>
            </a:r>
            <a:r>
              <a:rPr lang="en-US" baseline="0" dirty="0" smtClean="0"/>
              <a:t> instance sizes available within Windows Azure</a:t>
            </a:r>
            <a:endParaRPr lang="en-US" dirty="0" smtClean="0"/>
          </a:p>
          <a:p>
            <a:endParaRPr lang="en-US" dirty="0" smtClean="0"/>
          </a:p>
          <a:p>
            <a:r>
              <a:rPr lang="en-US" b="1" dirty="0" smtClean="0"/>
              <a:t>Speaking Points:</a:t>
            </a:r>
          </a:p>
          <a:p>
            <a:endParaRPr lang="en-US" dirty="0" smtClean="0"/>
          </a:p>
          <a:p>
            <a:endParaRPr lang="en-US" dirty="0" smtClean="0"/>
          </a:p>
          <a:p>
            <a:endParaRPr lang="en-US" dirty="0" smtClean="0"/>
          </a:p>
          <a:p>
            <a:r>
              <a:rPr lang="en-US" dirty="0" smtClean="0"/>
              <a:t>---</a:t>
            </a:r>
          </a:p>
          <a:p>
            <a:endParaRPr lang="en-US" dirty="0" smtClean="0"/>
          </a:p>
          <a:p>
            <a:r>
              <a:rPr lang="en-US" b="1" dirty="0" smtClean="0"/>
              <a:t>Speaking Points:</a:t>
            </a:r>
            <a:endParaRPr lang="en-US" dirty="0" smtClean="0"/>
          </a:p>
          <a:p>
            <a:pPr marL="171450" indent="-171450">
              <a:buFont typeface="Arial" pitchFamily="34" charset="0"/>
              <a:buChar char="•"/>
            </a:pPr>
            <a:r>
              <a:rPr lang="en-US" dirty="0" smtClean="0"/>
              <a:t>One of the key areas of feedback has been to reduce the cost and</a:t>
            </a:r>
            <a:r>
              <a:rPr lang="en-US" baseline="0" dirty="0" smtClean="0"/>
              <a:t> size of Windows Azure instances.  At PDC we will announce..</a:t>
            </a:r>
          </a:p>
          <a:p>
            <a:pPr marL="171450" indent="-171450">
              <a:buFont typeface="Arial" pitchFamily="34" charset="0"/>
              <a:buChar char="•"/>
            </a:pPr>
            <a:endParaRPr lang="en-US" dirty="0" smtClean="0"/>
          </a:p>
          <a:p>
            <a:endParaRPr lang="en-US" dirty="0" smtClean="0"/>
          </a:p>
          <a:p>
            <a:r>
              <a:rPr lang="en-US" b="1" dirty="0" smtClean="0"/>
              <a:t>Notes:</a:t>
            </a:r>
          </a:p>
          <a:p>
            <a:r>
              <a:rPr lang="en-US" dirty="0" smtClean="0"/>
              <a:t>(*) 20GB with a limitation on VHD size if they are deploying VMRole on XSmall: the VHD can only be up to 15GB.</a:t>
            </a:r>
          </a:p>
          <a:p>
            <a:r>
              <a:rPr lang="en-US" dirty="0" smtClean="0"/>
              <a:t>each tenant can support 20 instances just like regular subscriptions with Small VM. We do not scale based on core counts.</a:t>
            </a:r>
          </a:p>
          <a:p>
            <a:endParaRPr lang="en-US" dirty="0" smtClean="0"/>
          </a:p>
          <a:p>
            <a:r>
              <a:rPr lang="en-US" dirty="0" smtClean="0"/>
              <a:t>There is no SLA on the network bandwidth for each VM size as this resource is shared among all the VM.   </a:t>
            </a:r>
          </a:p>
          <a:p>
            <a:endParaRPr lang="en-US" dirty="0" smtClean="0"/>
          </a:p>
          <a:p>
            <a:r>
              <a:rPr lang="en-US" dirty="0" smtClean="0"/>
              <a:t>That said, we need to provide guidance for customer so they could design their applications correctly.  From the engineering side, this is what we mean by Low, Moderate and High.  </a:t>
            </a:r>
          </a:p>
          <a:p>
            <a:endParaRPr lang="en-US" dirty="0" smtClean="0"/>
          </a:p>
          <a:p>
            <a:r>
              <a:rPr lang="en-US" dirty="0" smtClean="0"/>
              <a:t>•	Low currently means 0-15Mbps with short burst up to 25-50Mbps (Megabit/s).  These are sufficient for some web sites with low traffic.  </a:t>
            </a:r>
          </a:p>
          <a:p>
            <a:r>
              <a:rPr lang="en-US" dirty="0" smtClean="0"/>
              <a:t>•	Moderate means 0-100Mbps with short burst up to 200Mbps (100Mbps is the norm).  This is what we currently reserve for the Small VM.</a:t>
            </a:r>
          </a:p>
          <a:p>
            <a:r>
              <a:rPr lang="en-US" dirty="0" smtClean="0"/>
              <a:t>•	High means 200-800 Mbps.  If you divide this into 3 spectrums for Medium, Large and XL.  Then Medium is in the low end, Large hovers around the middle zone and of course XL takes the high-end spot.</a:t>
            </a:r>
          </a:p>
          <a:p>
            <a:endParaRPr lang="en-US" dirty="0" smtClean="0"/>
          </a:p>
          <a:p>
            <a:r>
              <a:rPr lang="en-US" dirty="0" smtClean="0"/>
              <a:t>These rates should be used as guidance.  Nothing can beat a test run to see what the application requires but using these bandwidth ranges, hopefully it reduces the guess work for the customers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000571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pPr rtl="0"/>
            <a:r>
              <a:rPr lang="en-US" b="1" dirty="0" smtClean="0"/>
              <a:t>Slide objectives: </a:t>
            </a:r>
          </a:p>
          <a:p>
            <a:pPr rtl="0">
              <a:buFont typeface="Arial" pitchFamily="34" charset="0"/>
              <a:buChar char="•"/>
            </a:pPr>
            <a:r>
              <a:rPr lang="en-US" dirty="0" smtClean="0"/>
              <a:t>Summarize what the audience</a:t>
            </a:r>
            <a:r>
              <a:rPr lang="en-US" baseline="0" dirty="0" smtClean="0"/>
              <a:t> just saw with the Hello Windows Azure demo.</a:t>
            </a:r>
            <a:endParaRPr lang="en-US" dirty="0" smtClean="0"/>
          </a:p>
          <a:p>
            <a:pPr rtl="0"/>
            <a:endParaRPr lang="en-US" dirty="0" smtClean="0"/>
          </a:p>
          <a:p>
            <a:pPr rtl="0"/>
            <a:r>
              <a:rPr lang="en-US" b="1" dirty="0" smtClean="0"/>
              <a:t>Speaking Points: </a:t>
            </a:r>
          </a:p>
          <a:p>
            <a:pPr rtl="0">
              <a:buFont typeface="Arial" pitchFamily="34" charset="0"/>
              <a:buChar char="•"/>
            </a:pPr>
            <a:r>
              <a:rPr lang="en-US" dirty="0" smtClean="0"/>
              <a:t>What you saw</a:t>
            </a:r>
          </a:p>
          <a:p>
            <a:pPr lvl="1" rtl="0">
              <a:buFont typeface="Arial" pitchFamily="34" charset="0"/>
              <a:buChar char="•"/>
            </a:pPr>
            <a:r>
              <a:rPr lang="en-US" dirty="0" smtClean="0"/>
              <a:t>So we just saw a number</a:t>
            </a:r>
            <a:r>
              <a:rPr lang="en-US" baseline="0" dirty="0" smtClean="0"/>
              <a:t> of things within this simple demo.</a:t>
            </a:r>
          </a:p>
          <a:p>
            <a:pPr lvl="1" rtl="0">
              <a:buFont typeface="Arial" pitchFamily="34" charset="0"/>
              <a:buChar char="•"/>
            </a:pPr>
            <a:r>
              <a:rPr lang="en-US" baseline="0" dirty="0" smtClean="0"/>
              <a:t>First you saw a simple ASP.NET web application, like many of you have built before.</a:t>
            </a:r>
          </a:p>
          <a:p>
            <a:pPr lvl="1" rtl="0">
              <a:buFont typeface="Arial" pitchFamily="34" charset="0"/>
              <a:buChar char="•"/>
            </a:pPr>
            <a:r>
              <a:rPr lang="en-US" baseline="0" dirty="0" smtClean="0"/>
              <a:t>We created the application using Visual Studio 2010, tools many of you are familiar with.</a:t>
            </a:r>
          </a:p>
          <a:p>
            <a:pPr lvl="1" rtl="0">
              <a:buFont typeface="Arial" pitchFamily="34" charset="0"/>
              <a:buChar char="•"/>
            </a:pPr>
            <a:r>
              <a:rPr lang="en-US" baseline="0" dirty="0" smtClean="0"/>
              <a:t>We were able to model the roles and instances for our Windows Azure application in a simple config file.</a:t>
            </a:r>
          </a:p>
          <a:p>
            <a:pPr lvl="1" rtl="0">
              <a:buFont typeface="Arial" pitchFamily="34" charset="0"/>
              <a:buChar char="•"/>
            </a:pPr>
            <a:r>
              <a:rPr lang="en-US" baseline="0" dirty="0" smtClean="0"/>
              <a:t>You saw how the Windows Azure development fabric provides a local environment for developing, debugging, and testing our applications – which is integrated directly with Visual Studio. </a:t>
            </a:r>
          </a:p>
          <a:p>
            <a:pPr lvl="1" rtl="0">
              <a:buFont typeface="Arial" pitchFamily="34" charset="0"/>
              <a:buChar char="•"/>
            </a:pPr>
            <a:r>
              <a:rPr lang="en-US" baseline="0" dirty="0" smtClean="0"/>
              <a:t>Finally, you saw how we could deploy our applications to Windows Azure and in a matter of minutes have the application running in the cloud and switch from staging to production.</a:t>
            </a:r>
          </a:p>
          <a:p>
            <a:pPr rtl="0">
              <a:buFont typeface="Arial" pitchFamily="34" charset="0"/>
              <a:buChar char="•"/>
            </a:pPr>
            <a:r>
              <a:rPr lang="en-US" dirty="0" smtClean="0"/>
              <a:t>What Windows Azure Provided</a:t>
            </a:r>
          </a:p>
          <a:p>
            <a:pPr lvl="1" rtl="0">
              <a:buFont typeface="Arial" pitchFamily="34" charset="0"/>
              <a:buChar char="•"/>
            </a:pPr>
            <a:r>
              <a:rPr lang="en-US" dirty="0" smtClean="0"/>
              <a:t>What is more</a:t>
            </a:r>
            <a:r>
              <a:rPr lang="en-US" baseline="0" dirty="0" smtClean="0"/>
              <a:t> exciting then this simple application is what you didn’t see, but what Windows Azure provided.</a:t>
            </a:r>
          </a:p>
          <a:p>
            <a:pPr lvl="1" rtl="0">
              <a:buFont typeface="Arial" pitchFamily="34" charset="0"/>
              <a:buChar char="•"/>
            </a:pPr>
            <a:r>
              <a:rPr lang="en-US" baseline="0" dirty="0" smtClean="0"/>
              <a:t>First, Windows Azure provided an environment to run code – to run our ASP.NET application.</a:t>
            </a:r>
          </a:p>
          <a:p>
            <a:pPr lvl="1" rtl="0">
              <a:buFont typeface="Arial" pitchFamily="34" charset="0"/>
              <a:buChar char="•"/>
            </a:pPr>
            <a:r>
              <a:rPr lang="en-US" baseline="0" dirty="0" smtClean="0"/>
              <a:t>It provided all of the infrastructure such as machines, rack space, connectivity, and switches.</a:t>
            </a:r>
          </a:p>
          <a:p>
            <a:pPr lvl="1" rtl="0">
              <a:buFont typeface="Arial" pitchFamily="34" charset="0"/>
              <a:buChar char="•"/>
            </a:pPr>
            <a:r>
              <a:rPr lang="en-US" baseline="0" dirty="0" smtClean="0"/>
              <a:t>It also automated and simplified the deployment and configuration.  At no point did we have to remote into machines or FTP files or synchronize our application across machines.  This automated service management was provided by Windows Azure.</a:t>
            </a:r>
          </a:p>
          <a:p>
            <a:pPr lvl="1" rtl="0">
              <a:buFont typeface="Arial" pitchFamily="34" charset="0"/>
              <a:buChar char="•"/>
            </a:pPr>
            <a:r>
              <a:rPr lang="en-US" baseline="0" dirty="0" smtClean="0"/>
              <a:t>Windows Azure also provided isolation for us – where our application is isolated from other apps that either we would develop or other organizations would develop.   </a:t>
            </a:r>
          </a:p>
          <a:p>
            <a:pPr lvl="1" rtl="0">
              <a:buFont typeface="Arial" pitchFamily="34" charset="0"/>
              <a:buChar char="•"/>
            </a:pPr>
            <a:r>
              <a:rPr lang="en-US" baseline="0" dirty="0" smtClean="0"/>
              <a:t>We also saw how by simply specifying the number of instances in the service model, Windows Azure delivered key capabilities such as redundancy and load balancing for our application.</a:t>
            </a:r>
          </a:p>
          <a:p>
            <a:pPr lvl="1" rtl="0">
              <a:buFont typeface="Arial" pitchFamily="34" charset="0"/>
              <a:buChar char="•"/>
            </a:pPr>
            <a:r>
              <a:rPr lang="en-US" baseline="0" dirty="0" smtClean="0"/>
              <a:t>Ultimately, what this results in is abstraction and flexibility.</a:t>
            </a:r>
            <a:endParaRPr lang="en-US" dirty="0" smtClean="0"/>
          </a:p>
          <a:p>
            <a:pPr rtl="0"/>
            <a:endParaRPr lang="en-US" b="1"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61</a:t>
            </a:fld>
            <a:endParaRPr lang="en-US" dirty="0"/>
          </a:p>
        </p:txBody>
      </p:sp>
    </p:spTree>
    <p:extLst>
      <p:ext uri="{BB962C8B-B14F-4D97-AF65-F5344CB8AC3E}">
        <p14:creationId xmlns:p14="http://schemas.microsoft.com/office/powerpoint/2010/main" val="39978441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MIX 11</a:t>
            </a:r>
            <a:endParaRPr lang="en-US" dirty="0"/>
          </a:p>
        </p:txBody>
      </p:sp>
      <p:sp>
        <p:nvSpPr>
          <p:cNvPr id="5" name="Date Placeholder 4"/>
          <p:cNvSpPr>
            <a:spLocks noGrp="1"/>
          </p:cNvSpPr>
          <p:nvPr>
            <p:ph type="dt" idx="11"/>
          </p:nvPr>
        </p:nvSpPr>
        <p:spPr/>
        <p:txBody>
          <a:bodyPr/>
          <a:lstStyle/>
          <a:p>
            <a:fld id="{75E25A8B-80E2-4895-B44A-6F110C034E14}" type="datetime1">
              <a:rPr lang="en-US" smtClean="0"/>
              <a:t>6/15/2012</a:t>
            </a:fld>
            <a:endParaRPr lang="en-US" dirty="0"/>
          </a:p>
        </p:txBody>
      </p:sp>
      <p:sp>
        <p:nvSpPr>
          <p:cNvPr id="6" name="Footer Placeholder 5"/>
          <p:cNvSpPr>
            <a:spLocks noGrp="1"/>
          </p:cNvSpPr>
          <p:nvPr>
            <p:ph type="ftr" sz="quarter" idx="12"/>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3188113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9" y="697230"/>
            <a:ext cx="60928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576176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17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66</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Comprehensive set of services that enable you to build, host and scale applications in Microsoft datacenters  </a:t>
            </a:r>
          </a:p>
          <a:p>
            <a:endParaRPr lang="en-US" sz="900"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9859327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522618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3.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image" Target="../media/image25.jpg"/><Relationship Id="rId1" Type="http://schemas.openxmlformats.org/officeDocument/2006/relationships/slideMaster" Target="../slideMasters/slideMaster3.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31.png"/><Relationship Id="rId14"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9434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1619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56573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205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862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81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6104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88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80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5307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52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1208" y="3452038"/>
            <a:ext cx="6485234" cy="2002536"/>
          </a:xfr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000" b="0" kern="1200" cap="none" spc="-100"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521208" y="5482006"/>
            <a:ext cx="6483096" cy="858697"/>
          </a:xfrm>
        </p:spPr>
        <p:txBody>
          <a:bodyPr vert="horz" wrap="square" lIns="0" tIns="0" rIns="0" bIns="0" rtlCol="0">
            <a:spAutoFit/>
          </a:bodyPr>
          <a:lstStyle>
            <a:lvl1pPr marL="0" indent="0">
              <a:buNone/>
              <a:defRPr lang="en-US" sz="18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014823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1901952"/>
            <a:ext cx="6858000" cy="1828193"/>
          </a:xfrm>
        </p:spPr>
        <p:txBody>
          <a:bodyPr anchor="b" anchorCtr="0"/>
          <a:lstStyle>
            <a:lvl1pPr>
              <a:defRPr kumimoji="0" lang="en-US" sz="6600" b="0" i="0" u="none" strike="noStrike" kern="1200" cap="none" spc="-12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6561062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solidFill>
                  <a:schemeClr val="tx1">
                    <a:alpha val="99000"/>
                  </a:schemeClr>
                </a:soli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solidFill>
                  <a:schemeClr val="tx1">
                    <a:alpha val="99000"/>
                  </a:schemeClr>
                </a:solidFill>
              </a:defRPr>
            </a:lvl1pPr>
          </a:lstStyle>
          <a:p>
            <a:pPr lvl="0"/>
            <a:r>
              <a:rPr lang="en-US" smtClean="0"/>
              <a:t>Click to edit Master text styles</a:t>
            </a:r>
          </a:p>
        </p:txBody>
      </p:sp>
    </p:spTree>
    <p:extLst>
      <p:ext uri="{BB962C8B-B14F-4D97-AF65-F5344CB8AC3E}">
        <p14:creationId xmlns:p14="http://schemas.microsoft.com/office/powerpoint/2010/main" val="1929107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872621" y="3005011"/>
            <a:ext cx="2400418" cy="2135546"/>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363"/>
              <a:endParaRPr lang="en-US" sz="1800">
                <a:solidFill>
                  <a:srgbClr val="5F5F5F"/>
                </a:solidFill>
              </a:endParaRPr>
            </a:p>
          </p:txBody>
        </p:sp>
      </p:grpSp>
      <p:sp>
        <p:nvSpPr>
          <p:cNvPr id="3" name="Subtitle 2"/>
          <p:cNvSpPr>
            <a:spLocks noGrp="1"/>
          </p:cNvSpPr>
          <p:nvPr>
            <p:ph type="subTitle" idx="1" hasCustomPrompt="1"/>
          </p:nvPr>
        </p:nvSpPr>
        <p:spPr>
          <a:xfrm>
            <a:off x="3474720" y="3419856"/>
            <a:ext cx="6949440" cy="1243584"/>
          </a:xfrm>
        </p:spPr>
        <p:txBody>
          <a:bodyPr vert="horz" wrap="square" lIns="182880" tIns="182880" rIns="0" bIns="0" rtlCol="0" anchor="ctr" anchorCtr="0">
            <a:spAutoFit/>
          </a:bodyPr>
          <a:lstStyle>
            <a:lvl1pPr marL="574675" indent="-571500">
              <a:buNone/>
              <a:defRPr lang="en-US" sz="4400" spc="-100" dirty="0" smtClean="0">
                <a:solidFill>
                  <a:schemeClr val="tx1">
                    <a:alpha val="99000"/>
                  </a:schemeClr>
                </a:solidFill>
                <a:latin typeface="Segoe UI Light" pitchFamily="34" charset="0"/>
              </a:defRPr>
            </a:lvl1pPr>
            <a:lvl2pPr marL="346075" indent="-342900">
              <a:buNone/>
              <a:defRPr lang="en-US" spc="-50" dirty="0" smtClean="0">
                <a:solidFill>
                  <a:schemeClr val="tx1">
                    <a:alpha val="99000"/>
                  </a:schemeClr>
                </a:solidFill>
              </a:defRPr>
            </a:lvl2pPr>
          </a:lstStyle>
          <a:p>
            <a:pPr marL="3175" lvl="0" indent="0">
              <a:spcBef>
                <a:spcPts val="0"/>
              </a:spcBef>
              <a:spcAft>
                <a:spcPts val="900"/>
              </a:spcAft>
              <a:buSzPct val="80000"/>
            </a:pPr>
            <a:r>
              <a:rPr lang="en-US" dirty="0" smtClean="0"/>
              <a:t>Click to edit Master text styles</a:t>
            </a:r>
          </a:p>
          <a:p>
            <a:pPr marL="3175" lvl="1" indent="0">
              <a:spcBef>
                <a:spcPts val="0"/>
              </a:spcBef>
              <a:spcAft>
                <a:spcPts val="900"/>
              </a:spcAft>
              <a:buSzPct val="80000"/>
            </a:pPr>
            <a:r>
              <a:rPr lang="en-US" dirty="0" smtClean="0"/>
              <a:t>Second level</a:t>
            </a:r>
          </a:p>
        </p:txBody>
      </p:sp>
      <p:sp>
        <p:nvSpPr>
          <p:cNvPr id="5" name="Text Placeholder 4"/>
          <p:cNvSpPr>
            <a:spLocks noGrp="1"/>
          </p:cNvSpPr>
          <p:nvPr>
            <p:ph type="body" sz="quarter" idx="11"/>
          </p:nvPr>
        </p:nvSpPr>
        <p:spPr>
          <a:xfrm>
            <a:off x="521208" y="228600"/>
            <a:ext cx="11146536" cy="747897"/>
          </a:xfrm>
        </p:spPr>
        <p:txBody>
          <a:bodyPr vert="horz" wrap="square" lIns="0" tIns="0" rIns="0" bIns="0" rtlCol="0" anchor="t">
            <a:spAutoFit/>
          </a:bodyPr>
          <a:lstStyle>
            <a:lvl1pPr marL="0" indent="0">
              <a:buNone/>
              <a:defRPr lang="en-US" sz="5400" b="0" cap="none" spc="-100"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smtClean="0"/>
              <a:t>Click to edit Master text styles</a:t>
            </a:r>
          </a:p>
        </p:txBody>
      </p:sp>
    </p:spTree>
    <p:extLst>
      <p:ext uri="{BB962C8B-B14F-4D97-AF65-F5344CB8AC3E}">
        <p14:creationId xmlns:p14="http://schemas.microsoft.com/office/powerpoint/2010/main" val="350366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buFont typeface="Wingdings" pitchFamily="2" charset="2"/>
              <a:buNone/>
              <a:defRPr sz="4000">
                <a:solidFill>
                  <a:schemeClr val="tx1">
                    <a:alpha val="99000"/>
                  </a:schemeClr>
                </a:solidFill>
              </a:defRPr>
            </a:lvl1pPr>
            <a:lvl2pPr marL="284162"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lang="en-US" sz="2400" kern="1200" spc="0" baseline="0" dirty="0" smtClean="0">
                <a:solidFill>
                  <a:schemeClr val="tx1">
                    <a:alpha val="99000"/>
                  </a:schemeClr>
                </a:solidFill>
                <a:latin typeface="+mn-lt"/>
                <a:ea typeface="+mn-ea"/>
                <a:cs typeface="+mn-cs"/>
              </a:defRPr>
            </a:lvl2pPr>
            <a:lvl3pPr marL="517525" indent="0">
              <a:buFont typeface="Wingdings" pitchFamily="2" charset="2"/>
              <a:buNone/>
              <a:tabLst/>
              <a:defRPr>
                <a:solidFill>
                  <a:schemeClr val="tx1">
                    <a:alpha val="99000"/>
                  </a:schemeClr>
                </a:solidFill>
                <a:latin typeface="+mn-lt"/>
              </a:defRPr>
            </a:lvl3pPr>
            <a:lvl4pPr marL="741362" indent="0">
              <a:buFont typeface="Wingdings" pitchFamily="2" charset="2"/>
              <a:buNone/>
              <a:defRPr>
                <a:solidFill>
                  <a:schemeClr val="tx1">
                    <a:alpha val="99000"/>
                  </a:schemeClr>
                </a:solidFill>
                <a:latin typeface="+mn-lt"/>
              </a:defRPr>
            </a:lvl4pPr>
            <a:lvl5pPr marL="914400"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349746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2">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6268738"/>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2043636"/>
          </a:xfrm>
          <a:prstGeom prst="rect">
            <a:avLst/>
          </a:prstGeom>
        </p:spPr>
        <p:txBody>
          <a:bodyPr/>
          <a:lstStyle>
            <a:lvl1pPr marL="0" indent="0">
              <a:spcBef>
                <a:spcPts val="2400"/>
              </a:spcBef>
              <a:buNone/>
              <a:defRPr sz="4000">
                <a:solidFill>
                  <a:schemeClr val="tx1">
                    <a:alpha val="99000"/>
                  </a:schemeClr>
                </a:solidFill>
                <a:latin typeface="+mj-lt"/>
              </a:defRPr>
            </a:lvl1pPr>
            <a:lvl2pPr marL="0" indent="0">
              <a:buNone/>
              <a:defRPr lang="en-US" sz="2400" kern="1200" spc="0" baseline="0" dirty="0" smtClean="0">
                <a:solidFill>
                  <a:schemeClr val="tx1">
                    <a:alpha val="99000"/>
                  </a:schemeClr>
                </a:solidFill>
                <a:latin typeface="+mn-lt"/>
                <a:ea typeface="+mn-ea"/>
                <a:cs typeface="+mn-cs"/>
              </a:defRPr>
            </a:lvl2pPr>
            <a:lvl3pPr marL="231775" indent="0">
              <a:buNone/>
              <a:defRPr lang="en-US" sz="2400" kern="1200" spc="0" baseline="0" dirty="0" smtClean="0">
                <a:solidFill>
                  <a:schemeClr val="tx1">
                    <a:alpha val="99000"/>
                  </a:schemeClr>
                </a:solidFill>
                <a:latin typeface="+mn-lt"/>
                <a:ea typeface="+mn-ea"/>
                <a:cs typeface="+mn-cs"/>
              </a:defRPr>
            </a:lvl3pPr>
            <a:lvl4pPr marL="457200" indent="0">
              <a:buNone/>
              <a:defRPr lang="en-US" sz="2000" kern="1200" spc="0" baseline="0" dirty="0" smtClean="0">
                <a:solidFill>
                  <a:schemeClr val="tx1">
                    <a:alpha val="99000"/>
                  </a:schemeClr>
                </a:solidFill>
                <a:latin typeface="+mn-lt"/>
                <a:ea typeface="+mn-ea"/>
                <a:cs typeface="+mn-cs"/>
              </a:defRPr>
            </a:lvl4pPr>
            <a:lvl5pPr marL="693738" indent="0">
              <a:buNone/>
              <a:defRPr lang="en-US" sz="20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5938419"/>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solidFill>
                  <a:schemeClr val="tx1">
                    <a:alpha val="99000"/>
                  </a:schemeClr>
                </a:solidFill>
                <a:latin typeface="+mj-lt"/>
                <a:ea typeface="+mn-ea"/>
                <a:cs typeface="+mn-cs"/>
              </a:defRPr>
            </a:lvl1pPr>
            <a:lvl2pPr marL="635000" indent="-342900">
              <a:defRPr lang="en-US" sz="2000" kern="1200" spc="0" baseline="0" dirty="0" smtClean="0">
                <a:solidFill>
                  <a:schemeClr val="tx1">
                    <a:alpha val="99000"/>
                  </a:schemeClr>
                </a:solidFill>
                <a:latin typeface="+mn-lt"/>
                <a:ea typeface="+mn-ea"/>
                <a:cs typeface="+mn-cs"/>
              </a:defRPr>
            </a:lvl2pPr>
            <a:lvl3pPr marL="863600" indent="-342900">
              <a:defRPr lang="en-US" sz="2000" kern="1200" spc="0" baseline="0" dirty="0" smtClean="0">
                <a:solidFill>
                  <a:schemeClr val="tx1">
                    <a:alpha val="99000"/>
                  </a:schemeClr>
                </a:solidFill>
                <a:latin typeface="+mn-lt"/>
                <a:ea typeface="+mn-ea"/>
                <a:cs typeface="+mn-cs"/>
              </a:defRPr>
            </a:lvl3pPr>
            <a:lvl4pPr marL="1028700" indent="-342900">
              <a:defRPr lang="en-US" sz="2000" kern="1200" spc="0" baseline="0" dirty="0" smtClean="0">
                <a:solidFill>
                  <a:schemeClr val="tx1">
                    <a:alpha val="99000"/>
                  </a:schemeClr>
                </a:solidFill>
                <a:latin typeface="+mn-lt"/>
                <a:ea typeface="+mn-ea"/>
                <a:cs typeface="+mn-cs"/>
              </a:defRPr>
            </a:lvl4pPr>
            <a:lvl5pPr marL="1206500" indent="-342900">
              <a:defRPr lang="en-US" sz="2000" kern="1200" spc="0" baseline="0" dirty="0">
                <a:solidFill>
                  <a:schemeClr val="tx1">
                    <a:alpha val="99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53200209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1448"/>
          </a:xfrm>
        </p:spPr>
        <p:txBody>
          <a:bodyPr/>
          <a:lstStyle>
            <a:lvl1pPr marL="457200" indent="-457200">
              <a:lnSpc>
                <a:spcPct val="90000"/>
              </a:lnSpc>
              <a:buSzPct val="80000"/>
              <a:buFont typeface="Arial" pitchFamily="34" charset="0"/>
              <a:buChar char="•"/>
              <a:defRPr lang="en-US" sz="3200" kern="1200" spc="-70" baseline="0" dirty="0" smtClean="0">
                <a:solidFill>
                  <a:schemeClr val="tx1">
                    <a:alpha val="99000"/>
                  </a:schemeClr>
                </a:solidFill>
                <a:latin typeface="+mj-lt"/>
                <a:ea typeface="+mn-ea"/>
                <a:cs typeface="+mn-cs"/>
              </a:defRPr>
            </a:lvl1pPr>
            <a:lvl2pPr marL="798513" indent="-457200">
              <a:lnSpc>
                <a:spcPct val="90000"/>
              </a:lnSpc>
              <a:buSzPct val="80000"/>
              <a:buFont typeface="Arial" pitchFamily="34" charset="0"/>
              <a:buChar char="•"/>
              <a:defRPr lang="en-US" sz="2800" kern="1200" spc="0" baseline="0" dirty="0" smtClean="0">
                <a:solidFill>
                  <a:schemeClr val="tx1">
                    <a:alpha val="99000"/>
                  </a:schemeClr>
                </a:solidFill>
                <a:latin typeface="+mn-lt"/>
                <a:ea typeface="+mn-ea"/>
                <a:cs typeface="+mn-cs"/>
              </a:defRPr>
            </a:lvl2pPr>
            <a:lvl3pPr marL="969962" indent="-342900">
              <a:lnSpc>
                <a:spcPct val="90000"/>
              </a:lnSpc>
              <a:buSzPct val="80000"/>
              <a:buFont typeface="Arial" pitchFamily="34" charset="0"/>
              <a:buChar char="•"/>
              <a:defRPr lang="en-US" sz="2400" kern="1200" spc="0" baseline="0" dirty="0" smtClean="0">
                <a:solidFill>
                  <a:schemeClr val="tx1">
                    <a:alpha val="99000"/>
                  </a:schemeClr>
                </a:solidFill>
                <a:latin typeface="+mn-lt"/>
                <a:ea typeface="+mn-ea"/>
                <a:cs typeface="+mn-cs"/>
              </a:defRPr>
            </a:lvl3pPr>
            <a:lvl4pPr marL="1830388" indent="-342900">
              <a:lnSpc>
                <a:spcPct val="90000"/>
              </a:lnSpc>
              <a:buSzPct val="80000"/>
              <a:buFont typeface="Arial" pitchFamily="34" charset="0"/>
              <a:buChar char="•"/>
              <a:defRPr lang="en-US" sz="2000" kern="1200" spc="0" baseline="0" dirty="0" smtClean="0">
                <a:solidFill>
                  <a:schemeClr val="tx1">
                    <a:alpha val="99000"/>
                  </a:schemeClr>
                </a:solidFill>
                <a:latin typeface="+mn-lt"/>
                <a:ea typeface="+mn-ea"/>
                <a:cs typeface="+mn-cs"/>
              </a:defRPr>
            </a:lvl4pPr>
            <a:lvl5pPr marL="2055813" indent="-342900">
              <a:lnSpc>
                <a:spcPct val="90000"/>
              </a:lnSpc>
              <a:buSzPct val="80000"/>
              <a:buFont typeface="Arial" pitchFamily="34" charset="0"/>
              <a:buChar char="•"/>
              <a:defRPr lang="en-US" sz="2000" kern="1200" spc="0" baseline="0" dirty="0">
                <a:solidFill>
                  <a:schemeClr val="tx1">
                    <a:alpha val="99000"/>
                  </a:schemeClr>
                </a:solidFill>
                <a:latin typeface="+mn-lt"/>
                <a:ea typeface="+mn-ea"/>
                <a:cs typeface="+mn-cs"/>
              </a:defRPr>
            </a:lvl5pPr>
            <a:lvl6pPr>
              <a:defRPr sz="1800"/>
            </a:lvl6pPr>
            <a:lvl7pPr>
              <a:defRPr sz="1800"/>
            </a:lvl7pPr>
            <a:lvl8pPr>
              <a:defRPr sz="1800"/>
            </a:lvl8pPr>
            <a:lvl9pPr>
              <a:defRPr sz="1800"/>
            </a:lvl9pPr>
          </a:lstStyle>
          <a:p>
            <a:pPr marL="341313" marR="0" lvl="0"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341313" marR="0" lvl="1"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341313" marR="0" lvl="2"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341313" marR="0" lvl="3"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341313" marR="0" lvl="4" indent="-341313" algn="l" defTabSz="914363"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1644183669"/>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3693965239"/>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2">
                    <a:alpha val="99000"/>
                  </a:schemeClr>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2">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8129602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tx1">
                    <a:alpha val="99000"/>
                  </a:schemeClr>
                </a:solidFill>
                <a:latin typeface="+mj-lt"/>
              </a:defRPr>
            </a:lvl1pPr>
            <a:lvl2pPr marL="0" indent="0">
              <a:buNone/>
              <a:defRPr sz="2000">
                <a:solidFill>
                  <a:schemeClr val="tx1">
                    <a:alpha val="99000"/>
                  </a:schemeClr>
                </a:solidFill>
              </a:defRPr>
            </a:lvl2pPr>
            <a:lvl3pPr marL="233363" indent="0">
              <a:buNone/>
              <a:defRPr sz="2000">
                <a:solidFill>
                  <a:schemeClr val="tx1">
                    <a:alpha val="99000"/>
                  </a:schemeClr>
                </a:solidFill>
              </a:defRPr>
            </a:lvl3pPr>
            <a:lvl4pPr marL="457200" indent="0">
              <a:buNone/>
              <a:defRPr sz="2000">
                <a:solidFill>
                  <a:schemeClr val="tx1">
                    <a:alpha val="99000"/>
                  </a:schemeClr>
                </a:solidFill>
              </a:defRPr>
            </a:lvl4pPr>
            <a:lvl5pPr marL="693738" indent="0">
              <a:buNone/>
              <a:defRPr sz="20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tx1">
                    <a:alpha val="99000"/>
                  </a:schemeClr>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smtClean="0">
                <a:solidFill>
                  <a:schemeClr val="tx1">
                    <a:alpha val="99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solidFill>
                  <a:schemeClr val="tx1">
                    <a:alpha val="99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316364796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solidFill>
                  <a:schemeClr val="tx1">
                    <a:alpha val="99000"/>
                  </a:schemeClr>
                </a:solidFill>
                <a:effectLst/>
                <a:latin typeface="+mj-lt"/>
                <a:ea typeface="+mn-ea"/>
                <a:cs typeface="Arial"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461944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9410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12188825" cy="68580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716024"/>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53714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10155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163413799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103589610"/>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7520735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76299" y="6433851"/>
            <a:ext cx="1196373" cy="138112"/>
          </a:xfrm>
          <a:prstGeom prst="rect">
            <a:avLst/>
          </a:prstGeom>
        </p:spPr>
      </p:pic>
      <p:sp>
        <p:nvSpPr>
          <p:cNvPr id="5" name="Rectangle 4"/>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 name="Rectangle 5"/>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rot="10800000">
            <a:off x="11355786" y="-8278"/>
            <a:ext cx="846001" cy="834699"/>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10133012" y="-8277"/>
            <a:ext cx="1666075" cy="83469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0800000">
            <a:off x="8910237" y="-8277"/>
            <a:ext cx="1666075" cy="834699"/>
          </a:xfrm>
          <a:prstGeom prst="rect">
            <a:avLst/>
          </a:prstGeom>
        </p:spPr>
      </p:pic>
    </p:spTree>
    <p:extLst>
      <p:ext uri="{BB962C8B-B14F-4D97-AF65-F5344CB8AC3E}">
        <p14:creationId xmlns:p14="http://schemas.microsoft.com/office/powerpoint/2010/main" val="1432774269"/>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9130552" y="5358064"/>
            <a:ext cx="641137" cy="32369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5950729" y="6096495"/>
            <a:ext cx="985666" cy="761505"/>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31413" y="2973723"/>
            <a:ext cx="2760203" cy="2710018"/>
          </a:xfrm>
          <a:prstGeom prst="rect">
            <a:avLst/>
          </a:prstGeom>
        </p:spPr>
      </p:pic>
      <p:pic>
        <p:nvPicPr>
          <p:cNvPr id="10" name="Picture 2" descr="C:\Users\Justin\Desktop\_Work_in_Progress\_MS\1530\toolbox.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606821" y="4666647"/>
            <a:ext cx="970748" cy="8226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58516" y="1416636"/>
            <a:ext cx="3589683" cy="1379555"/>
          </a:xfrm>
          <a:prstGeom prst="rect">
            <a:avLst/>
          </a:prstGeom>
        </p:spPr>
      </p:pic>
      <p:pic>
        <p:nvPicPr>
          <p:cNvPr id="3" name="Picture 2"/>
          <p:cNvPicPr>
            <a:picLocks noChangeAspect="1"/>
          </p:cNvPicPr>
          <p:nvPr userDrawn="1"/>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04660" y="6245090"/>
            <a:ext cx="1955838" cy="464313"/>
          </a:xfrm>
          <a:prstGeom prst="rect">
            <a:avLst/>
          </a:prstGeom>
        </p:spPr>
      </p:pic>
      <p:pic>
        <p:nvPicPr>
          <p:cNvPr id="16" name="Picture 15"/>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9296400" y="4552447"/>
            <a:ext cx="2671595" cy="1103910"/>
          </a:xfrm>
          <a:prstGeom prst="rect">
            <a:avLst/>
          </a:prstGeom>
        </p:spPr>
      </p:pic>
      <p:sp>
        <p:nvSpPr>
          <p:cNvPr id="17" name="TextBox 16"/>
          <p:cNvSpPr txBox="1"/>
          <p:nvPr userDrawn="1"/>
        </p:nvSpPr>
        <p:spPr>
          <a:xfrm>
            <a:off x="2454442" y="6315955"/>
            <a:ext cx="2945330" cy="307777"/>
          </a:xfrm>
          <a:prstGeom prst="rect">
            <a:avLst/>
          </a:prstGeom>
          <a:noFill/>
        </p:spPr>
        <p:txBody>
          <a:bodyPr wrap="square" lIns="0" tIns="0" rIns="0" bIns="0" rtlCol="0">
            <a:spAutoFit/>
          </a:bodyPr>
          <a:lstStyle/>
          <a:p>
            <a:pPr algn="ctr" defTabSz="914363"/>
            <a:r>
              <a:rPr lang="en-US" sz="2000" b="1" spc="-70" dirty="0" smtClean="0">
                <a:gradFill>
                  <a:gsLst>
                    <a:gs pos="2917">
                      <a:srgbClr val="FFFFFF"/>
                    </a:gs>
                    <a:gs pos="30000">
                      <a:srgbClr val="FFFFFF"/>
                    </a:gs>
                  </a:gsLst>
                  <a:lin ang="5400000" scaled="0"/>
                </a:gradFill>
              </a:rPr>
              <a:t>LEARN</a:t>
            </a:r>
            <a:r>
              <a:rPr lang="en-US" sz="2000" spc="-70"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335531" y="6132408"/>
            <a:ext cx="1478056" cy="725592"/>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4226124" y="4463040"/>
            <a:ext cx="1113975" cy="1317695"/>
          </a:xfrm>
          <a:prstGeom prst="rect">
            <a:avLst/>
          </a:prstGeom>
        </p:spPr>
      </p:pic>
      <p:pic>
        <p:nvPicPr>
          <p:cNvPr id="20" name="Picture 19"/>
          <p:cNvPicPr>
            <a:picLocks noChangeAspect="1"/>
          </p:cNvPicPr>
          <p:nvPr userDrawn="1"/>
        </p:nvPicPr>
        <p:blipFill rotWithShape="1">
          <a:blip r:embed="rId14" cstate="print">
            <a:extLst>
              <a:ext uri="{28A0092B-C50C-407E-A947-70E740481C1C}">
                <a14:useLocalDpi xmlns:a14="http://schemas.microsoft.com/office/drawing/2010/main" val="0"/>
              </a:ext>
            </a:extLst>
          </a:blip>
          <a:srcRect/>
          <a:stretch/>
        </p:blipFill>
        <p:spPr>
          <a:xfrm>
            <a:off x="10912518" y="2862281"/>
            <a:ext cx="1052135" cy="1205812"/>
          </a:xfrm>
          <a:prstGeom prst="rect">
            <a:avLst/>
          </a:prstGeom>
        </p:spPr>
      </p:pic>
    </p:spTree>
    <p:extLst>
      <p:ext uri="{BB962C8B-B14F-4D97-AF65-F5344CB8AC3E}">
        <p14:creationId xmlns:p14="http://schemas.microsoft.com/office/powerpoint/2010/main" val="3692713275"/>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_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612747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_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4931956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201603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1">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499216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2">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2038016"/>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2452518658"/>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Video - Accent 1">
    <p:bg bwMode="ltGray">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652593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Video - Accent 2">
    <p:bg bwMode="ltGray">
      <p:bgPr>
        <a:solidFill>
          <a:schemeClr val="accent4"/>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12565510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Video - Accent 3">
    <p:bg bwMode="ltGray">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808" y="5541264"/>
            <a:ext cx="4206240"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tx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1892808" y="4160520"/>
            <a:ext cx="8869680" cy="1271016"/>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kumimoji="0" lang="en-US" sz="6600" b="0" i="0" u="none" strike="noStrike" kern="1200" cap="none" spc="-300"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marL="0" lvl="0" indent="0" algn="l" defTabSz="914363" rtl="0" eaLnBrk="1" latinLnBrk="0" hangingPunct="1">
              <a:lnSpc>
                <a:spcPct val="90000"/>
              </a:lnSpc>
              <a:spcBef>
                <a:spcPct val="20000"/>
              </a:spcBef>
              <a:buSzPct val="80000"/>
              <a:buFont typeface="Arial" pitchFamily="34" charset="0"/>
              <a:buNone/>
            </a:pPr>
            <a:r>
              <a:rPr lang="en-US" dirty="0" smtClean="0"/>
              <a:t>click to…</a:t>
            </a:r>
          </a:p>
        </p:txBody>
      </p:sp>
      <p:sp>
        <p:nvSpPr>
          <p:cNvPr id="5" name="Text Placeholder 4"/>
          <p:cNvSpPr>
            <a:spLocks noGrp="1"/>
          </p:cNvSpPr>
          <p:nvPr>
            <p:ph type="body" sz="quarter" idx="11"/>
          </p:nvPr>
        </p:nvSpPr>
        <p:spPr>
          <a:xfrm>
            <a:off x="1892808" y="1444752"/>
            <a:ext cx="8869680" cy="1527048"/>
          </a:xfrm>
        </p:spPr>
        <p:txBody>
          <a:bodyPr wrap="square" anchor="ctr">
            <a:noAutofit/>
          </a:bodyPr>
          <a:lstStyle>
            <a:lvl1pPr marL="0" indent="0"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Segoe UI Light" pitchFamily="34" charset="0"/>
                <a:ea typeface="+mn-ea"/>
                <a:cs typeface="Arial" charset="0"/>
              </a:defRPr>
            </a:lvl1pPr>
          </a:lstStyle>
          <a:p>
            <a:pPr lvl="0"/>
            <a:r>
              <a:rPr lang="en-US" dirty="0" smtClean="0"/>
              <a:t>Click to edit Master text styles</a:t>
            </a:r>
          </a:p>
        </p:txBody>
      </p:sp>
    </p:spTree>
    <p:extLst>
      <p:ext uri="{BB962C8B-B14F-4D97-AF65-F5344CB8AC3E}">
        <p14:creationId xmlns:p14="http://schemas.microsoft.com/office/powerpoint/2010/main" val="3917566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Accent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24284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Accent 2">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44654"/>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Accent 3">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28123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615818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7484092"/>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49.png"/><Relationship Id="rId4" Type="http://schemas.microsoft.com/office/2007/relationships/hdphoto" Target="../media/hdphoto10.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10" Type="http://schemas.microsoft.com/office/2007/relationships/hdphoto" Target="../media/hdphoto13.wdp"/><Relationship Id="rId4" Type="http://schemas.openxmlformats.org/officeDocument/2006/relationships/image" Target="../media/image58.png"/><Relationship Id="rId9"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65.png"/><Relationship Id="rId9" Type="http://schemas.openxmlformats.org/officeDocument/2006/relationships/image" Target="../media/image6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microsoft.com/office/2007/relationships/hdphoto" Target="../media/hdphoto10.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microsoft.com/office/2007/relationships/hdphoto" Target="../media/hdphoto15.wdp"/><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72.png"/><Relationship Id="rId11" Type="http://schemas.microsoft.com/office/2007/relationships/hdphoto" Target="../media/hdphoto17.wdp"/><Relationship Id="rId5" Type="http://schemas.openxmlformats.org/officeDocument/2006/relationships/image" Target="../media/image71.png"/><Relationship Id="rId10" Type="http://schemas.openxmlformats.org/officeDocument/2006/relationships/image" Target="../media/image74.png"/><Relationship Id="rId4" Type="http://schemas.microsoft.com/office/2007/relationships/hdphoto" Target="../media/hdphoto14.wdp"/><Relationship Id="rId9" Type="http://schemas.microsoft.com/office/2007/relationships/hdphoto" Target="../media/hdphoto16.wdp"/></Relationships>
</file>

<file path=ppt/slides/_rels/slide35.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75.png"/><Relationship Id="rId11" Type="http://schemas.openxmlformats.org/officeDocument/2006/relationships/image" Target="../media/image78.png"/><Relationship Id="rId5" Type="http://schemas.openxmlformats.org/officeDocument/2006/relationships/image" Target="../media/image71.png"/><Relationship Id="rId10" Type="http://schemas.openxmlformats.org/officeDocument/2006/relationships/image" Target="../media/image77.png"/><Relationship Id="rId4" Type="http://schemas.microsoft.com/office/2007/relationships/hdphoto" Target="../media/hdphoto14.wdp"/><Relationship Id="rId9"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3.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microsoft.com/office/2007/relationships/hdphoto" Target="../media/hdphoto16.wdp"/><Relationship Id="rId5" Type="http://schemas.openxmlformats.org/officeDocument/2006/relationships/image" Target="../media/image73.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4.png"/><Relationship Id="rId3" Type="http://schemas.openxmlformats.org/officeDocument/2006/relationships/image" Target="../media/image81.png"/><Relationship Id="rId7" Type="http://schemas.microsoft.com/office/2007/relationships/hdphoto" Target="../media/hdphoto18.wdp"/><Relationship Id="rId12"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82.png"/><Relationship Id="rId5" Type="http://schemas.openxmlformats.org/officeDocument/2006/relationships/image" Target="../media/image85.png"/><Relationship Id="rId15" Type="http://schemas.microsoft.com/office/2007/relationships/hdphoto" Target="../media/hdphoto19.wdp"/><Relationship Id="rId10" Type="http://schemas.microsoft.com/office/2007/relationships/hdphoto" Target="../media/hdphoto16.wdp"/><Relationship Id="rId4" Type="http://schemas.openxmlformats.org/officeDocument/2006/relationships/image" Target="../media/image80.png"/><Relationship Id="rId9" Type="http://schemas.openxmlformats.org/officeDocument/2006/relationships/image" Target="../media/image73.png"/><Relationship Id="rId1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microsoft.com/office/2007/relationships/hdphoto" Target="../media/hdphoto7.wdp"/><Relationship Id="rId5" Type="http://schemas.openxmlformats.org/officeDocument/2006/relationships/image" Target="../media/image40.png"/><Relationship Id="rId4" Type="http://schemas.microsoft.com/office/2007/relationships/hdphoto" Target="../media/hdphoto6.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44.xml"/><Relationship Id="rId4" Type="http://schemas.openxmlformats.org/officeDocument/2006/relationships/image" Target="../media/image99.jpg"/></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44.xml"/><Relationship Id="rId4" Type="http://schemas.openxmlformats.org/officeDocument/2006/relationships/image" Target="../media/image10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44.xml"/><Relationship Id="rId4" Type="http://schemas.microsoft.com/office/2007/relationships/hdphoto" Target="../media/hdphoto20.wdp"/></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44.xml"/></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44.xml"/><Relationship Id="rId4" Type="http://schemas.microsoft.com/office/2007/relationships/hdphoto" Target="../media/hdphoto21.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44.xml"/><Relationship Id="rId4" Type="http://schemas.microsoft.com/office/2007/relationships/hdphoto" Target="../media/hdphoto22.wdp"/></Relationships>
</file>

<file path=ppt/slides/_rels/slide5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8.xml"/><Relationship Id="rId1" Type="http://schemas.openxmlformats.org/officeDocument/2006/relationships/slideLayout" Target="../slideLayouts/slideLayout44.xml"/><Relationship Id="rId4" Type="http://schemas.microsoft.com/office/2007/relationships/hdphoto" Target="../media/hdphoto23.wdp"/></Relationships>
</file>

<file path=ppt/slides/_rels/slide55.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108.png"/><Relationship Id="rId7" Type="http://schemas.openxmlformats.org/officeDocument/2006/relationships/image" Target="../media/image110.png"/><Relationship Id="rId12" Type="http://schemas.openxmlformats.org/officeDocument/2006/relationships/image" Target="../media/image113.png"/><Relationship Id="rId2" Type="http://schemas.openxmlformats.org/officeDocument/2006/relationships/notesSlide" Target="../notesSlides/notesSlide49.xml"/><Relationship Id="rId1" Type="http://schemas.openxmlformats.org/officeDocument/2006/relationships/slideLayout" Target="../slideLayouts/slideLayout48.xml"/><Relationship Id="rId6" Type="http://schemas.microsoft.com/office/2007/relationships/hdphoto" Target="../media/hdphoto25.wdp"/><Relationship Id="rId11" Type="http://schemas.microsoft.com/office/2007/relationships/hdphoto" Target="../media/hdphoto27.wdp"/><Relationship Id="rId5" Type="http://schemas.openxmlformats.org/officeDocument/2006/relationships/image" Target="../media/image109.png"/><Relationship Id="rId10" Type="http://schemas.openxmlformats.org/officeDocument/2006/relationships/image" Target="../media/image112.png"/><Relationship Id="rId4" Type="http://schemas.microsoft.com/office/2007/relationships/hdphoto" Target="../media/hdphoto24.wdp"/><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4.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48.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17.png"/><Relationship Id="rId4" Type="http://schemas.microsoft.com/office/2007/relationships/hdphoto" Target="../media/hdphoto28.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9.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19113" y="2234114"/>
            <a:ext cx="10329400" cy="1359196"/>
          </a:xfrm>
        </p:spPr>
        <p:txBody>
          <a:bodyPr/>
          <a:lstStyle/>
          <a:p>
            <a:r>
              <a:rPr lang="en-US" dirty="0" smtClean="0"/>
              <a:t>Windows Azure Overview</a:t>
            </a:r>
            <a:endParaRPr lang="en-US" dirty="0"/>
          </a:p>
        </p:txBody>
      </p:sp>
      <p:sp>
        <p:nvSpPr>
          <p:cNvPr id="2" name="Text Placeholder 1"/>
          <p:cNvSpPr>
            <a:spLocks noGrp="1"/>
          </p:cNvSpPr>
          <p:nvPr>
            <p:ph type="body" sz="quarter" idx="11"/>
          </p:nvPr>
        </p:nvSpPr>
        <p:spPr>
          <a:xfrm>
            <a:off x="519113" y="4612341"/>
            <a:ext cx="5454333" cy="1144929"/>
          </a:xfrm>
        </p:spPr>
        <p:txBody>
          <a:bodyPr/>
          <a:lstStyle/>
          <a:p>
            <a:r>
              <a:rPr lang="en-US" dirty="0" smtClean="0"/>
              <a:t>Name</a:t>
            </a:r>
          </a:p>
          <a:p>
            <a:r>
              <a:rPr lang="en-US" dirty="0" smtClean="0"/>
              <a:t>Title </a:t>
            </a:r>
          </a:p>
          <a:p>
            <a:r>
              <a:rPr lang="en-US" dirty="0" smtClean="0"/>
              <a:t>Microsoft Corporation</a:t>
            </a:r>
            <a:endParaRPr lang="en-US" dirty="0"/>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714625"/>
            <a:ext cx="11149013" cy="1123950"/>
          </a:xfrm>
        </p:spPr>
        <p:txBody>
          <a:bodyPr/>
          <a:lstStyle/>
          <a:p>
            <a:pPr algn="ctr"/>
            <a:r>
              <a:rPr lang="en-US" sz="8000" dirty="0" smtClean="0"/>
              <a:t>Pay </a:t>
            </a:r>
            <a:r>
              <a:rPr lang="en-US" sz="8000" dirty="0" smtClean="0">
                <a:solidFill>
                  <a:srgbClr val="00AEEF">
                    <a:alpha val="99000"/>
                  </a:srgbClr>
                </a:solidFill>
              </a:rPr>
              <a:t>only </a:t>
            </a:r>
            <a:r>
              <a:rPr lang="en-US" sz="8000" dirty="0" smtClean="0"/>
              <a:t>for what you use</a:t>
            </a:r>
            <a:endParaRPr lang="en-US" sz="8000" dirty="0"/>
          </a:p>
        </p:txBody>
      </p:sp>
    </p:spTree>
    <p:extLst>
      <p:ext uri="{BB962C8B-B14F-4D97-AF65-F5344CB8AC3E}">
        <p14:creationId xmlns:p14="http://schemas.microsoft.com/office/powerpoint/2010/main" val="141649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S"/>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212905" y="1881030"/>
            <a:ext cx="2505113" cy="2505113"/>
          </a:xfrm>
          <a:prstGeom prst="rect">
            <a:avLst/>
          </a:prstGeom>
        </p:spPr>
      </p:pic>
      <p:sp>
        <p:nvSpPr>
          <p:cNvPr id="5" name="CS Text"/>
          <p:cNvSpPr txBox="1">
            <a:spLocks/>
          </p:cNvSpPr>
          <p:nvPr/>
        </p:nvSpPr>
        <p:spPr>
          <a:xfrm>
            <a:off x="4770613" y="4418249"/>
            <a:ext cx="4038720"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sz="4400" dirty="0" smtClean="0">
                <a:solidFill>
                  <a:schemeClr val="tx1">
                    <a:alpha val="99000"/>
                  </a:schemeClr>
                </a:solidFill>
              </a:rPr>
              <a:t>Cloud services</a:t>
            </a:r>
            <a:endParaRPr lang="en-US" sz="4400" dirty="0">
              <a:solidFill>
                <a:schemeClr val="tx1">
                  <a:alpha val="99000"/>
                </a:schemeClr>
              </a:solidFill>
            </a:endParaRPr>
          </a:p>
        </p:txBody>
      </p:sp>
      <p:sp>
        <p:nvSpPr>
          <p:cNvPr id="7" name="Web Sites Text"/>
          <p:cNvSpPr txBox="1">
            <a:spLocks/>
          </p:cNvSpPr>
          <p:nvPr/>
        </p:nvSpPr>
        <p:spPr>
          <a:xfrm>
            <a:off x="9031791" y="4418249"/>
            <a:ext cx="2674711"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Web sites </a:t>
            </a:r>
            <a:endParaRPr sz="4400" dirty="0">
              <a:solidFill>
                <a:schemeClr val="tx1">
                  <a:alpha val="99000"/>
                </a:schemeClr>
              </a:solidFill>
            </a:endParaRPr>
          </a:p>
        </p:txBody>
      </p:sp>
      <p:pic>
        <p:nvPicPr>
          <p:cNvPr id="8" name="Web Sites"/>
          <p:cNvPicPr>
            <a:picLocks noChangeAspect="1"/>
          </p:cNvPicPr>
          <p:nvPr/>
        </p:nvPicPr>
        <p:blipFill>
          <a:blip r:embed="rId5">
            <a:duotone>
              <a:prstClr val="black"/>
              <a:schemeClr val="bg2">
                <a:lumMod val="10000"/>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031791" y="2003551"/>
            <a:ext cx="2272076" cy="2272076"/>
          </a:xfrm>
          <a:prstGeom prst="rect">
            <a:avLst/>
          </a:prstGeom>
        </p:spPr>
      </p:pic>
      <p:sp>
        <p:nvSpPr>
          <p:cNvPr id="9" name="Virtual machines text"/>
          <p:cNvSpPr txBox="1">
            <a:spLocks/>
          </p:cNvSpPr>
          <p:nvPr/>
        </p:nvSpPr>
        <p:spPr>
          <a:xfrm>
            <a:off x="470864" y="4418249"/>
            <a:ext cx="3749343" cy="6093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sz="4400" dirty="0" smtClean="0">
                <a:solidFill>
                  <a:schemeClr val="tx1">
                    <a:alpha val="99000"/>
                  </a:schemeClr>
                </a:solidFill>
              </a:rPr>
              <a:t>Virtual machines</a:t>
            </a:r>
            <a:endParaRPr sz="4400" dirty="0">
              <a:solidFill>
                <a:schemeClr val="tx1">
                  <a:alpha val="99000"/>
                </a:schemeClr>
              </a:solidFill>
            </a:endParaRPr>
          </a:p>
        </p:txBody>
      </p:sp>
      <p:pic>
        <p:nvPicPr>
          <p:cNvPr id="10" name="Virtual machines"/>
          <p:cNvPicPr>
            <a:picLocks noChangeAspect="1"/>
          </p:cNvPicPr>
          <p:nvPr/>
        </p:nvPicPr>
        <p:blipFill>
          <a:blip r:embed="rId7">
            <a:duotone>
              <a:prstClr val="black"/>
              <a:schemeClr val="tx1">
                <a:lumMod val="50000"/>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3849" y="1997549"/>
            <a:ext cx="2272076" cy="2272076"/>
          </a:xfrm>
          <a:prstGeom prst="rect">
            <a:avLst/>
          </a:prstGeom>
        </p:spPr>
      </p:pic>
    </p:spTree>
    <p:extLst>
      <p:ext uri="{BB962C8B-B14F-4D97-AF65-F5344CB8AC3E}">
        <p14:creationId xmlns:p14="http://schemas.microsoft.com/office/powerpoint/2010/main" val="428537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250"/>
                                        <p:tgtEl>
                                          <p:spTgt spid="2"/>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250"/>
                                        <p:tgtEl>
                                          <p:spTgt spid="5"/>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gradFill>
                  <a:gsLst>
                    <a:gs pos="1250">
                      <a:srgbClr val="FFFFFF"/>
                    </a:gs>
                    <a:gs pos="100000">
                      <a:srgbClr val="FFFFFF"/>
                    </a:gs>
                  </a:gsLst>
                  <a:lin ang="5400000" scaled="0"/>
                </a:gradFill>
              </a:rPr>
              <a:t>Windows Azure</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642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59829" y="2484210"/>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Virtual machines</a:t>
            </a:r>
            <a:endParaRPr dirty="0">
              <a:solidFill>
                <a:schemeClr val="tx1">
                  <a:alpha val="99000"/>
                </a:schemeClr>
              </a:solidFill>
            </a:endParaRPr>
          </a:p>
        </p:txBody>
      </p:sp>
      <p:sp>
        <p:nvSpPr>
          <p:cNvPr id="13" name="Content Placeholder 2"/>
          <p:cNvSpPr>
            <a:spLocks noGrp="1"/>
          </p:cNvSpPr>
          <p:nvPr>
            <p:ph type="body" sz="quarter" idx="4294967295"/>
          </p:nvPr>
        </p:nvSpPr>
        <p:spPr>
          <a:xfrm>
            <a:off x="4686445" y="3286125"/>
            <a:ext cx="6380162" cy="1255728"/>
          </a:xfrm>
          <a:prstGeom prst="rect">
            <a:avLst/>
          </a:prstGeom>
        </p:spPr>
        <p:txBody>
          <a:bodyPr/>
          <a:lstStyle/>
          <a:p>
            <a:pPr marL="3175" indent="0">
              <a:lnSpc>
                <a:spcPct val="100000"/>
              </a:lnSpc>
              <a:buNone/>
            </a:pPr>
            <a:r>
              <a:rPr lang="en-US" sz="2400" dirty="0" smtClean="0">
                <a:latin typeface="+mn-lt"/>
              </a:rPr>
              <a:t>Windows Server and Linux</a:t>
            </a:r>
          </a:p>
          <a:p>
            <a:pPr marL="3175" indent="0">
              <a:lnSpc>
                <a:spcPct val="100000"/>
              </a:lnSpc>
              <a:buNone/>
            </a:pPr>
            <a:r>
              <a:rPr lang="en-US" sz="2400" dirty="0" smtClean="0">
                <a:latin typeface="+mn-lt"/>
              </a:rPr>
              <a:t>Flexible Workload Support</a:t>
            </a:r>
          </a:p>
          <a:p>
            <a:pPr marL="3175" indent="0">
              <a:lnSpc>
                <a:spcPct val="100000"/>
              </a:lnSpc>
              <a:buNone/>
            </a:pPr>
            <a:r>
              <a:rPr lang="en-US" sz="2400" dirty="0" smtClean="0">
                <a:latin typeface="+mn-lt"/>
              </a:rPr>
              <a:t>Virtual Private Networking</a:t>
            </a:r>
          </a:p>
        </p:txBody>
      </p:sp>
      <p:pic>
        <p:nvPicPr>
          <p:cNvPr id="2" name="Picture 1"/>
          <p:cNvPicPr>
            <a:picLocks noChangeAspect="1"/>
          </p:cNvPicPr>
          <p:nvPr/>
        </p:nvPicPr>
        <p:blipFill>
          <a:blip r:embed="rId3">
            <a:duotone>
              <a:prstClr val="black"/>
              <a:schemeClr val="tx1">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Tree>
    <p:extLst>
      <p:ext uri="{BB962C8B-B14F-4D97-AF65-F5344CB8AC3E}">
        <p14:creationId xmlns:p14="http://schemas.microsoft.com/office/powerpoint/2010/main" val="398504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250"/>
                                        <p:tgtEl>
                                          <p:spTgt spid="1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250"/>
                                        <p:tgtEl>
                                          <p:spTgt spid="13">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13">
                                            <p:txEl>
                                              <p:pRg st="2" end="2"/>
                                            </p:txEl>
                                          </p:spTgt>
                                        </p:tgtEl>
                                        <p:attrNameLst>
                                          <p:attrName>style.visibility</p:attrName>
                                        </p:attrNameLst>
                                      </p:cBhvr>
                                      <p:to>
                                        <p:strVal val="visible"/>
                                      </p:to>
                                    </p:set>
                                    <p:animEffect transition="in" filter="fade">
                                      <p:cBhvr>
                                        <p:cTn id="23" dur="25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smtClean="0">
                <a:gradFill>
                  <a:gsLst>
                    <a:gs pos="1250">
                      <a:srgbClr val="FFFFFF"/>
                    </a:gs>
                    <a:gs pos="100000">
                      <a:srgbClr val="FFFFFF"/>
                    </a:gs>
                  </a:gsLst>
                  <a:lin ang="5400000" scaled="0"/>
                </a:gradFill>
              </a:rPr>
              <a:t>Virtual Machines</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8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3"/>
          <p:cNvSpPr txBox="1">
            <a:spLocks/>
          </p:cNvSpPr>
          <p:nvPr/>
        </p:nvSpPr>
        <p:spPr>
          <a:xfrm>
            <a:off x="1275553" y="3060385"/>
            <a:ext cx="9678311" cy="9140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6600" dirty="0" smtClean="0">
                <a:solidFill>
                  <a:schemeClr val="tx1">
                    <a:alpha val="99000"/>
                  </a:schemeClr>
                </a:solidFill>
              </a:rPr>
              <a:t>Virtual machine portability</a:t>
            </a:r>
            <a:endParaRPr sz="6600" dirty="0">
              <a:solidFill>
                <a:schemeClr val="tx1">
                  <a:alpha val="99000"/>
                </a:schemeClr>
              </a:solidFill>
            </a:endParaRPr>
          </a:p>
        </p:txBody>
      </p:sp>
    </p:spTree>
    <p:extLst>
      <p:ext uri="{BB962C8B-B14F-4D97-AF65-F5344CB8AC3E}">
        <p14:creationId xmlns:p14="http://schemas.microsoft.com/office/powerpoint/2010/main" val="17855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6542505"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4847372" y="172068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14546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500"/>
                                        <p:tgtEl>
                                          <p:spTgt spid="11"/>
                                        </p:tgtEl>
                                      </p:cBhvr>
                                    </p:animEffect>
                                    <p:anim calcmode="lin" valueType="num">
                                      <p:cBhvr>
                                        <p:cTn id="13" dur="1500" fill="hold"/>
                                        <p:tgtEl>
                                          <p:spTgt spid="11"/>
                                        </p:tgtEl>
                                        <p:attrNameLst>
                                          <p:attrName>ppt_x</p:attrName>
                                        </p:attrNameLst>
                                      </p:cBhvr>
                                      <p:tavLst>
                                        <p:tav tm="0">
                                          <p:val>
                                            <p:strVal val="#ppt_x"/>
                                          </p:val>
                                        </p:tav>
                                        <p:tav tm="100000">
                                          <p:val>
                                            <p:strVal val="#ppt_x"/>
                                          </p:val>
                                        </p:tav>
                                      </p:tavLst>
                                    </p:anim>
                                    <p:anim calcmode="lin" valueType="num">
                                      <p:cBhvr>
                                        <p:cTn id="14" dur="1500" fill="hold"/>
                                        <p:tgtEl>
                                          <p:spTgt spid="11"/>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500"/>
                                        <p:tgtEl>
                                          <p:spTgt spid="9"/>
                                        </p:tgtEl>
                                      </p:cBhvr>
                                    </p:animEffect>
                                    <p:anim calcmode="lin" valueType="num">
                                      <p:cBhvr>
                                        <p:cTn id="21" dur="1500" fill="hold"/>
                                        <p:tgtEl>
                                          <p:spTgt spid="9"/>
                                        </p:tgtEl>
                                        <p:attrNameLst>
                                          <p:attrName>ppt_x</p:attrName>
                                        </p:attrNameLst>
                                      </p:cBhvr>
                                      <p:tavLst>
                                        <p:tav tm="0">
                                          <p:val>
                                            <p:strVal val="#ppt_x"/>
                                          </p:val>
                                        </p:tav>
                                        <p:tav tm="100000">
                                          <p:val>
                                            <p:strVal val="#ppt_x"/>
                                          </p:val>
                                        </p:tav>
                                      </p:tavLst>
                                    </p:anim>
                                    <p:anim calcmode="lin" valueType="num">
                                      <p:cBhvr>
                                        <p:cTn id="22" dur="15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1000"/>
                                        <p:tgtEl>
                                          <p:spTgt spid="71"/>
                                        </p:tgtEl>
                                      </p:cBhvr>
                                    </p:animEffect>
                                    <p:anim calcmode="lin" valueType="num">
                                      <p:cBhvr>
                                        <p:cTn id="26" dur="1000" fill="hold"/>
                                        <p:tgtEl>
                                          <p:spTgt spid="71"/>
                                        </p:tgtEl>
                                        <p:attrNameLst>
                                          <p:attrName>ppt_x</p:attrName>
                                        </p:attrNameLst>
                                      </p:cBhvr>
                                      <p:tavLst>
                                        <p:tav tm="0">
                                          <p:val>
                                            <p:strVal val="#ppt_x"/>
                                          </p:val>
                                        </p:tav>
                                        <p:tav tm="100000">
                                          <p:val>
                                            <p:strVal val="#ppt_x"/>
                                          </p:val>
                                        </p:tav>
                                      </p:tavLst>
                                    </p:anim>
                                    <p:anim calcmode="lin" valueType="num">
                                      <p:cBhvr>
                                        <p:cTn id="27" dur="1000" fill="hold"/>
                                        <p:tgtEl>
                                          <p:spTgt spid="71"/>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3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000"/>
                                        <p:tgtEl>
                                          <p:spTgt spid="18"/>
                                        </p:tgtEl>
                                      </p:cBhvr>
                                    </p:animEffect>
                                  </p:childTnLst>
                                </p:cTn>
                              </p:par>
                              <p:par>
                                <p:cTn id="31" presetID="22" presetClass="entr" presetSubtype="1" fill="hold" grpId="0" nodeType="withEffect">
                                  <p:stCondLst>
                                    <p:cond delay="300"/>
                                  </p:stCondLst>
                                  <p:childTnLst>
                                    <p:set>
                                      <p:cBhvr>
                                        <p:cTn id="32" dur="1" fill="hold">
                                          <p:stCondLst>
                                            <p:cond delay="0"/>
                                          </p:stCondLst>
                                        </p:cTn>
                                        <p:tgtEl>
                                          <p:spTgt spid="23"/>
                                        </p:tgtEl>
                                        <p:attrNameLst>
                                          <p:attrName>style.visibility</p:attrName>
                                        </p:attrNameLst>
                                      </p:cBhvr>
                                      <p:to>
                                        <p:strVal val="visible"/>
                                      </p:to>
                                    </p:set>
                                    <p:animEffect transition="in" filter="wipe(up)">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par>
                          <p:cTn id="43" fill="hold">
                            <p:stCondLst>
                              <p:cond delay="2100"/>
                            </p:stCondLst>
                            <p:childTnLst>
                              <p:par>
                                <p:cTn id="44" presetID="10" presetClass="entr" presetSubtype="0"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fade">
                                      <p:cBhvr>
                                        <p:cTn id="46" dur="500"/>
                                        <p:tgtEl>
                                          <p:spTgt spid="65"/>
                                        </p:tgtEl>
                                      </p:cBhvr>
                                    </p:animEffect>
                                  </p:childTnLst>
                                </p:cTn>
                              </p:par>
                              <p:par>
                                <p:cTn id="47" presetID="10" presetClass="entr" presetSubtype="0" fill="hold" nodeType="withEffect">
                                  <p:stCondLst>
                                    <p:cond delay="10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par>
                                <p:cTn id="50" presetID="10" presetClass="entr" presetSubtype="0" fill="hold" nodeType="withEffect">
                                  <p:stCondLst>
                                    <p:cond delay="20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nodeType="withEffect">
                                  <p:stCondLst>
                                    <p:cond delay="3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10" presetClass="entr" presetSubtype="0" fill="hold" nodeType="withEffect">
                                  <p:stCondLst>
                                    <p:cond delay="40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30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nodeType="withEffect">
                                  <p:stCondLst>
                                    <p:cond delay="1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20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64" presetClass="path" presetSubtype="0" accel="50000" decel="50000" fill="hold" nodeType="clickEffect">
                                  <p:stCondLst>
                                    <p:cond delay="0"/>
                                  </p:stCondLst>
                                  <p:childTnLst>
                                    <p:animMotion origin="layout" path="M 2.14872E-7 -4.8623E-6 L 0.00091 -0.5869 " pathEditMode="relative" rAng="0" ptsTypes="AA">
                                      <p:cBhvr>
                                        <p:cTn id="72" dur="2000" fill="hold"/>
                                        <p:tgtEl>
                                          <p:spTgt spid="6"/>
                                        </p:tgtEl>
                                        <p:attrNameLst>
                                          <p:attrName>ppt_x</p:attrName>
                                          <p:attrName>ppt_y</p:attrName>
                                        </p:attrNameLst>
                                      </p:cBhvr>
                                      <p:rCtr x="39" y="-29345"/>
                                    </p:animMotion>
                                  </p:childTnLst>
                                </p:cTn>
                              </p:par>
                            </p:childTnLst>
                          </p:cTn>
                        </p:par>
                      </p:childTnLst>
                    </p:cTn>
                  </p:par>
                  <p:par>
                    <p:cTn id="73" fill="hold">
                      <p:stCondLst>
                        <p:cond delay="indefinite"/>
                      </p:stCondLst>
                      <p:childTnLst>
                        <p:par>
                          <p:cTn id="74" fill="hold">
                            <p:stCondLst>
                              <p:cond delay="0"/>
                            </p:stCondLst>
                            <p:childTnLst>
                              <p:par>
                                <p:cTn id="75" presetID="64" presetClass="path" presetSubtype="0" accel="50000" decel="50000" fill="hold" nodeType="clickEffect">
                                  <p:stCondLst>
                                    <p:cond delay="0"/>
                                  </p:stCondLst>
                                  <p:childTnLst>
                                    <p:animMotion origin="layout" path="M 8.24326E-7 2.27494E-6 L -0.0267 0.50196 " pathEditMode="relative" rAng="0" ptsTypes="AA">
                                      <p:cBhvr>
                                        <p:cTn id="76" dur="2000" fill="hold"/>
                                        <p:tgtEl>
                                          <p:spTgt spid="68"/>
                                        </p:tgtEl>
                                        <p:attrNameLst>
                                          <p:attrName>ppt_x</p:attrName>
                                          <p:attrName>ppt_y</p:attrName>
                                        </p:attrNameLst>
                                      </p:cBhvr>
                                      <p:rCtr x="-1341" y="250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23" grpId="0" animBg="1"/>
      <p:bldP spid="14"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ounded Rectangle 70"/>
          <p:cNvSpPr/>
          <p:nvPr/>
        </p:nvSpPr>
        <p:spPr bwMode="auto">
          <a:xfrm>
            <a:off x="5901129"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3885013"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4406384"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3522611"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6567364"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292" y="5164325"/>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5299307"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4642804"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5" name="Group 34"/>
          <p:cNvGrpSpPr/>
          <p:nvPr/>
        </p:nvGrpSpPr>
        <p:grpSpPr>
          <a:xfrm>
            <a:off x="6224112"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5538312"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grpSp>
        <p:nvGrpSpPr>
          <p:cNvPr id="32" name="Group 31"/>
          <p:cNvGrpSpPr/>
          <p:nvPr/>
        </p:nvGrpSpPr>
        <p:grpSpPr>
          <a:xfrm>
            <a:off x="5875869"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5" name="Group 64"/>
          <p:cNvGrpSpPr/>
          <p:nvPr/>
        </p:nvGrpSpPr>
        <p:grpSpPr>
          <a:xfrm>
            <a:off x="5191583" y="1144330"/>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6560346" y="1129416"/>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397952679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0 0 L -0.25 0 E" pathEditMode="relative" ptsTypes="">
                                      <p:cBhvr>
                                        <p:cTn id="6" dur="2000" fill="hold"/>
                                        <p:tgtEl>
                                          <p:spTgt spid="71"/>
                                        </p:tgtEl>
                                        <p:attrNameLst>
                                          <p:attrName>ppt_x</p:attrName>
                                          <p:attrName>ppt_y</p:attrName>
                                        </p:attrNameLst>
                                      </p:cBhvr>
                                    </p:animMotion>
                                  </p:childTnLst>
                                </p:cTn>
                              </p:par>
                              <p:par>
                                <p:cTn id="7" presetID="35" presetClass="path" presetSubtype="0" accel="50000" decel="50000" fill="hold" grpId="0" nodeType="withEffect">
                                  <p:stCondLst>
                                    <p:cond delay="200"/>
                                  </p:stCondLst>
                                  <p:childTnLst>
                                    <p:animMotion origin="layout" path="M 0 0 L -0.25 0 E" pathEditMode="relative" ptsTypes="">
                                      <p:cBhvr>
                                        <p:cTn id="8" dur="2000" fill="hold"/>
                                        <p:tgtEl>
                                          <p:spTgt spid="4"/>
                                        </p:tgtEl>
                                        <p:attrNameLst>
                                          <p:attrName>ppt_x</p:attrName>
                                          <p:attrName>ppt_y</p:attrName>
                                        </p:attrNameLst>
                                      </p:cBhvr>
                                    </p:animMotion>
                                  </p:childTnLst>
                                </p:cTn>
                              </p:par>
                              <p:par>
                                <p:cTn id="9" presetID="35" presetClass="path" presetSubtype="0" accel="50000" decel="50000" fill="hold" grpId="0" nodeType="withEffect">
                                  <p:stCondLst>
                                    <p:cond delay="100"/>
                                  </p:stCondLst>
                                  <p:childTnLst>
                                    <p:animMotion origin="layout" path="M 0 0 L -0.25 0 E" pathEditMode="relative" ptsTypes="">
                                      <p:cBhvr>
                                        <p:cTn id="10" dur="2000" fill="hold"/>
                                        <p:tgtEl>
                                          <p:spTgt spid="8"/>
                                        </p:tgtEl>
                                        <p:attrNameLst>
                                          <p:attrName>ppt_x</p:attrName>
                                          <p:attrName>ppt_y</p:attrName>
                                        </p:attrNameLst>
                                      </p:cBhvr>
                                    </p:animMotion>
                                  </p:childTnLst>
                                </p:cTn>
                              </p:par>
                              <p:par>
                                <p:cTn id="11" presetID="35" presetClass="path" presetSubtype="0" accel="50000" decel="50000" fill="hold" grpId="0" nodeType="withEffect">
                                  <p:stCondLst>
                                    <p:cond delay="250"/>
                                  </p:stCondLst>
                                  <p:childTnLst>
                                    <p:animMotion origin="layout" path="M 0 0 L -0.25 0 E" pathEditMode="relative" ptsTypes="">
                                      <p:cBhvr>
                                        <p:cTn id="12" dur="2000" fill="hold"/>
                                        <p:tgtEl>
                                          <p:spTgt spid="9"/>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11"/>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14"/>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16"/>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35"/>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38"/>
                                        </p:tgtEl>
                                        <p:attrNameLst>
                                          <p:attrName>ppt_x</p:attrName>
                                          <p:attrName>ppt_y</p:attrName>
                                        </p:attrNameLst>
                                      </p:cBhvr>
                                    </p:animMotion>
                                  </p:childTnLst>
                                </p:cTn>
                              </p:par>
                              <p:par>
                                <p:cTn id="23" presetID="35" presetClass="path" presetSubtype="0" accel="50000" decel="50000" fill="hold" nodeType="withEffect">
                                  <p:stCondLst>
                                    <p:cond delay="0"/>
                                  </p:stCondLst>
                                  <p:childTnLst>
                                    <p:animMotion origin="layout" path="M 0 0 L -0.25 0 E" pathEditMode="relative" ptsTypes="">
                                      <p:cBhvr>
                                        <p:cTn id="24" dur="2000" fill="hold"/>
                                        <p:tgtEl>
                                          <p:spTgt spid="32"/>
                                        </p:tgtEl>
                                        <p:attrNameLst>
                                          <p:attrName>ppt_x</p:attrName>
                                          <p:attrName>ppt_y</p:attrName>
                                        </p:attrNameLst>
                                      </p:cBhvr>
                                    </p:animMotion>
                                  </p:childTnLst>
                                </p:cTn>
                              </p:par>
                              <p:par>
                                <p:cTn id="25" presetID="35" presetClass="path" presetSubtype="0" accel="50000" decel="50000" fill="hold" nodeType="withEffect">
                                  <p:stCondLst>
                                    <p:cond delay="0"/>
                                  </p:stCondLst>
                                  <p:childTnLst>
                                    <p:animMotion origin="layout" path="M 0 0 L -0.25 0 E" pathEditMode="relative" ptsTypes="">
                                      <p:cBhvr>
                                        <p:cTn id="26" dur="2000" fill="hold"/>
                                        <p:tgtEl>
                                          <p:spTgt spid="65"/>
                                        </p:tgtEl>
                                        <p:attrNameLst>
                                          <p:attrName>ppt_x</p:attrName>
                                          <p:attrName>ppt_y</p:attrName>
                                        </p:attrNameLst>
                                      </p:cBhvr>
                                    </p:animMotion>
                                  </p:childTnLst>
                                </p:cTn>
                              </p:par>
                              <p:par>
                                <p:cTn id="27" presetID="35" presetClass="path" presetSubtype="0" accel="50000" decel="50000" fill="hold" nodeType="withEffect">
                                  <p:stCondLst>
                                    <p:cond delay="0"/>
                                  </p:stCondLst>
                                  <p:childTnLst>
                                    <p:animMotion origin="layout" path="M 0 0 L -0.25 0 E" pathEditMode="relative" ptsTypes="">
                                      <p:cBhvr>
                                        <p:cTn id="28" dur="2000" fill="hold"/>
                                        <p:tgtEl>
                                          <p:spTgt spid="6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4" grpId="0" animBg="1"/>
      <p:bldP spid="8" grpId="0" animBg="1"/>
      <p:bldP spid="9" grpId="0" animBg="1"/>
      <p:bldP spid="11" grpId="0" animBg="1"/>
      <p:bldP spid="14" grpId="0" animBg="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32756" y="5164967"/>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71" name="Rounded Rectangle 7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4" name="Rounded Rectangle 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 name="Rounded Rectangle 7"/>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9" name="Rounded Rectangle 8"/>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1" name="Rounded Rectangle 10"/>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6" name="TextBox 15"/>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4" name="Oval 13"/>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35" name="Group 34"/>
          <p:cNvGrpSpPr/>
          <p:nvPr/>
        </p:nvGrpSpPr>
        <p:grpSpPr>
          <a:xfrm>
            <a:off x="3178089" y="1731310"/>
            <a:ext cx="722921" cy="623207"/>
            <a:chOff x="328301" y="3881331"/>
            <a:chExt cx="722921" cy="623207"/>
          </a:xfrm>
        </p:grpSpPr>
        <p:sp>
          <p:nvSpPr>
            <p:cNvPr id="36" name="Hexagon 35"/>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8" name="Group 37"/>
          <p:cNvGrpSpPr/>
          <p:nvPr/>
        </p:nvGrpSpPr>
        <p:grpSpPr>
          <a:xfrm>
            <a:off x="2492289" y="1731310"/>
            <a:ext cx="722921" cy="623207"/>
            <a:chOff x="328301" y="3881331"/>
            <a:chExt cx="722921" cy="623207"/>
          </a:xfrm>
        </p:grpSpPr>
        <p:sp>
          <p:nvSpPr>
            <p:cNvPr id="39" name="Hexagon 38"/>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32" name="Group 31"/>
          <p:cNvGrpSpPr/>
          <p:nvPr/>
        </p:nvGrpSpPr>
        <p:grpSpPr>
          <a:xfrm>
            <a:off x="2832227" y="1141127"/>
            <a:ext cx="722921" cy="623207"/>
            <a:chOff x="328301" y="3881331"/>
            <a:chExt cx="722921" cy="623207"/>
          </a:xfrm>
        </p:grpSpPr>
        <p:sp>
          <p:nvSpPr>
            <p:cNvPr id="33" name="Hexagon 32"/>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65" name="Group 64"/>
          <p:cNvGrpSpPr/>
          <p:nvPr/>
        </p:nvGrpSpPr>
        <p:grpSpPr>
          <a:xfrm>
            <a:off x="2145560" y="1142889"/>
            <a:ext cx="722921" cy="623207"/>
            <a:chOff x="328301" y="3881331"/>
            <a:chExt cx="722921" cy="623207"/>
          </a:xfrm>
        </p:grpSpPr>
        <p:sp>
          <p:nvSpPr>
            <p:cNvPr id="66" name="Hexagon 65"/>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3514323" y="1132409"/>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Tree>
    <p:extLst>
      <p:ext uri="{BB962C8B-B14F-4D97-AF65-F5344CB8AC3E}">
        <p14:creationId xmlns:p14="http://schemas.microsoft.com/office/powerpoint/2010/main" val="296853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1200"/>
                                        <p:tgtEl>
                                          <p:spTgt spid="58"/>
                                        </p:tgtEl>
                                      </p:cBhvr>
                                    </p:animEffect>
                                    <p:anim calcmode="lin" valueType="num">
                                      <p:cBhvr>
                                        <p:cTn id="13" dur="1200" fill="hold"/>
                                        <p:tgtEl>
                                          <p:spTgt spid="58"/>
                                        </p:tgtEl>
                                        <p:attrNameLst>
                                          <p:attrName>ppt_x</p:attrName>
                                        </p:attrNameLst>
                                      </p:cBhvr>
                                      <p:tavLst>
                                        <p:tav tm="0">
                                          <p:val>
                                            <p:strVal val="#ppt_x"/>
                                          </p:val>
                                        </p:tav>
                                        <p:tav tm="100000">
                                          <p:val>
                                            <p:strVal val="#ppt_x"/>
                                          </p:val>
                                        </p:tav>
                                      </p:tavLst>
                                    </p:anim>
                                    <p:anim calcmode="lin" valueType="num">
                                      <p:cBhvr>
                                        <p:cTn id="14" dur="1200" fill="hold"/>
                                        <p:tgtEl>
                                          <p:spTgt spid="5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1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750"/>
                                        <p:tgtEl>
                                          <p:spTgt spid="56"/>
                                        </p:tgtEl>
                                      </p:cBhvr>
                                    </p:animEffect>
                                  </p:childTnLst>
                                </p:cTn>
                              </p:par>
                              <p:par>
                                <p:cTn id="18" presetID="42" presetClass="entr" presetSubtype="0" fill="hold" grpId="0" nodeType="withEffect">
                                  <p:stCondLst>
                                    <p:cond delay="200"/>
                                  </p:stCondLst>
                                  <p:childTnLst>
                                    <p:set>
                                      <p:cBhvr>
                                        <p:cTn id="19" dur="1" fill="hold">
                                          <p:stCondLst>
                                            <p:cond delay="0"/>
                                          </p:stCondLst>
                                        </p:cTn>
                                        <p:tgtEl>
                                          <p:spTgt spid="57"/>
                                        </p:tgtEl>
                                        <p:attrNameLst>
                                          <p:attrName>style.visibility</p:attrName>
                                        </p:attrNameLst>
                                      </p:cBhvr>
                                      <p:to>
                                        <p:strVal val="visible"/>
                                      </p:to>
                                    </p:set>
                                    <p:animEffect transition="in" filter="fade">
                                      <p:cBhvr>
                                        <p:cTn id="20" dur="1000"/>
                                        <p:tgtEl>
                                          <p:spTgt spid="57"/>
                                        </p:tgtEl>
                                      </p:cBhvr>
                                    </p:animEffect>
                                    <p:anim calcmode="lin" valueType="num">
                                      <p:cBhvr>
                                        <p:cTn id="21" dur="1000" fill="hold"/>
                                        <p:tgtEl>
                                          <p:spTgt spid="57"/>
                                        </p:tgtEl>
                                        <p:attrNameLst>
                                          <p:attrName>ppt_x</p:attrName>
                                        </p:attrNameLst>
                                      </p:cBhvr>
                                      <p:tavLst>
                                        <p:tav tm="0">
                                          <p:val>
                                            <p:strVal val="#ppt_x"/>
                                          </p:val>
                                        </p:tav>
                                        <p:tav tm="100000">
                                          <p:val>
                                            <p:strVal val="#ppt_x"/>
                                          </p:val>
                                        </p:tav>
                                      </p:tavLst>
                                    </p:anim>
                                    <p:anim calcmode="lin" valueType="num">
                                      <p:cBhvr>
                                        <p:cTn id="22" dur="1000" fill="hold"/>
                                        <p:tgtEl>
                                          <p:spTgt spid="5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750"/>
                                        <p:tgtEl>
                                          <p:spTgt spid="52"/>
                                        </p:tgtEl>
                                      </p:cBhvr>
                                    </p:animEffect>
                                    <p:anim calcmode="lin" valueType="num">
                                      <p:cBhvr>
                                        <p:cTn id="26" dur="750" fill="hold"/>
                                        <p:tgtEl>
                                          <p:spTgt spid="52"/>
                                        </p:tgtEl>
                                        <p:attrNameLst>
                                          <p:attrName>ppt_x</p:attrName>
                                        </p:attrNameLst>
                                      </p:cBhvr>
                                      <p:tavLst>
                                        <p:tav tm="0">
                                          <p:val>
                                            <p:strVal val="#ppt_x"/>
                                          </p:val>
                                        </p:tav>
                                        <p:tav tm="100000">
                                          <p:val>
                                            <p:strVal val="#ppt_x"/>
                                          </p:val>
                                        </p:tav>
                                      </p:tavLst>
                                    </p:anim>
                                    <p:anim calcmode="lin" valueType="num">
                                      <p:cBhvr>
                                        <p:cTn id="27" dur="750" fill="hold"/>
                                        <p:tgtEl>
                                          <p:spTgt spid="52"/>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childTnLst>
                          </p:cTn>
                        </p:par>
                        <p:par>
                          <p:cTn id="31" fill="hold">
                            <p:stCondLst>
                              <p:cond delay="1850"/>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500"/>
                                        <p:tgtEl>
                                          <p:spTgt spid="80"/>
                                        </p:tgtEl>
                                      </p:cBhvr>
                                    </p:animEffect>
                                  </p:childTnLst>
                                </p:cTn>
                              </p:par>
                              <p:par>
                                <p:cTn id="35" presetID="10" presetClass="entr" presetSubtype="0" fill="hold" nodeType="withEffect">
                                  <p:stCondLst>
                                    <p:cond delay="1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20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nodeType="clickEffect">
                                  <p:stCondLst>
                                    <p:cond delay="0"/>
                                  </p:stCondLst>
                                  <p:childTnLst>
                                    <p:animMotion origin="layout" path="M 2.91667E-6 -3.28707E-6 L 0.37981 -3.28707E-6 " pathEditMode="relative" rAng="0" ptsTypes="AA">
                                      <p:cBhvr>
                                        <p:cTn id="44" dur="2000" fill="hold"/>
                                        <p:tgtEl>
                                          <p:spTgt spid="68"/>
                                        </p:tgtEl>
                                        <p:attrNameLst>
                                          <p:attrName>ppt_x</p:attrName>
                                          <p:attrName>ppt_y</p:attrName>
                                        </p:attrNameLst>
                                      </p:cBhvr>
                                      <p:rCtr x="18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5" grpId="0" animBg="1"/>
      <p:bldP spid="56" grpId="0" animBg="1"/>
      <p:bldP spid="57" grpId="0" animBg="1"/>
      <p:bldP spid="58" grpId="0" animBg="1"/>
      <p:bldP spid="6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ounded Rectangle 60"/>
          <p:cNvSpPr/>
          <p:nvPr/>
        </p:nvSpPr>
        <p:spPr bwMode="auto">
          <a:xfrm>
            <a:off x="2847964"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4" name="Rounded Rectangle 63"/>
          <p:cNvSpPr/>
          <p:nvPr/>
        </p:nvSpPr>
        <p:spPr bwMode="auto">
          <a:xfrm>
            <a:off x="841374"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79" name="Rounded Rectangle 78"/>
          <p:cNvSpPr/>
          <p:nvPr/>
        </p:nvSpPr>
        <p:spPr bwMode="auto">
          <a:xfrm>
            <a:off x="1362745" y="768541"/>
            <a:ext cx="3412342" cy="2243600"/>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3" name="Rounded Rectangle 82"/>
          <p:cNvSpPr/>
          <p:nvPr/>
        </p:nvSpPr>
        <p:spPr bwMode="auto">
          <a:xfrm>
            <a:off x="474209" y="1659427"/>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4" name="Rounded Rectangle 83"/>
          <p:cNvSpPr/>
          <p:nvPr/>
        </p:nvSpPr>
        <p:spPr bwMode="auto">
          <a:xfrm>
            <a:off x="3518962"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85" name="TextBox 84"/>
          <p:cNvSpPr txBox="1"/>
          <p:nvPr/>
        </p:nvSpPr>
        <p:spPr>
          <a:xfrm>
            <a:off x="1594402"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a:t>
            </a:r>
          </a:p>
        </p:txBody>
      </p:sp>
      <p:sp>
        <p:nvSpPr>
          <p:cNvPr id="86" name="Oval 85"/>
          <p:cNvSpPr/>
          <p:nvPr/>
        </p:nvSpPr>
        <p:spPr bwMode="auto">
          <a:xfrm>
            <a:off x="2255668" y="880599"/>
            <a:ext cx="108857" cy="108857"/>
          </a:xfrm>
          <a:prstGeom prst="ellipse">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87" name="Group 86"/>
          <p:cNvGrpSpPr/>
          <p:nvPr/>
        </p:nvGrpSpPr>
        <p:grpSpPr>
          <a:xfrm>
            <a:off x="3178089" y="1731310"/>
            <a:ext cx="722921" cy="623207"/>
            <a:chOff x="328301" y="3881331"/>
            <a:chExt cx="722921" cy="623207"/>
          </a:xfrm>
        </p:grpSpPr>
        <p:sp>
          <p:nvSpPr>
            <p:cNvPr id="88" name="Hexagon 87"/>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0" name="Group 89"/>
          <p:cNvGrpSpPr/>
          <p:nvPr/>
        </p:nvGrpSpPr>
        <p:grpSpPr>
          <a:xfrm>
            <a:off x="2492289" y="1731310"/>
            <a:ext cx="722921" cy="623207"/>
            <a:chOff x="328301" y="3881331"/>
            <a:chExt cx="722921" cy="623207"/>
          </a:xfrm>
        </p:grpSpPr>
        <p:sp>
          <p:nvSpPr>
            <p:cNvPr id="91" name="Hexagon 90"/>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93" name="Group 92"/>
          <p:cNvGrpSpPr/>
          <p:nvPr/>
        </p:nvGrpSpPr>
        <p:grpSpPr>
          <a:xfrm>
            <a:off x="2832227" y="1141127"/>
            <a:ext cx="722921" cy="623207"/>
            <a:chOff x="328301" y="3881331"/>
            <a:chExt cx="722921" cy="623207"/>
          </a:xfrm>
        </p:grpSpPr>
        <p:sp>
          <p:nvSpPr>
            <p:cNvPr id="94" name="Hexagon 93"/>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a:solidFill>
              <a:schemeClr val="tx1">
                <a:alpha val="10000"/>
              </a:schemeClr>
            </a:solidFill>
            <a:ln>
              <a:noFill/>
              <a:headEnd type="none" w="med" len="med"/>
              <a:tailEnd type="none" w="med" len="med"/>
            </a:ln>
            <a:effectLst/>
          </p:spPr>
        </p:pic>
      </p:grpSp>
      <p:grpSp>
        <p:nvGrpSpPr>
          <p:cNvPr id="96" name="Group 95"/>
          <p:cNvGrpSpPr/>
          <p:nvPr/>
        </p:nvGrpSpPr>
        <p:grpSpPr>
          <a:xfrm>
            <a:off x="2145560" y="1142889"/>
            <a:ext cx="722921" cy="623207"/>
            <a:chOff x="328301" y="3881331"/>
            <a:chExt cx="722921" cy="623207"/>
          </a:xfrm>
        </p:grpSpPr>
        <p:sp>
          <p:nvSpPr>
            <p:cNvPr id="97" name="Hexagon 9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23" name="Rounded Rectangle 22"/>
          <p:cNvSpPr/>
          <p:nvPr/>
        </p:nvSpPr>
        <p:spPr bwMode="auto">
          <a:xfrm>
            <a:off x="4026534" y="5012872"/>
            <a:ext cx="4112093" cy="2114550"/>
          </a:xfrm>
          <a:prstGeom prst="roundRect">
            <a:avLst>
              <a:gd name="adj" fmla="val 6579"/>
            </a:avLst>
          </a:prstGeom>
          <a:noFill/>
          <a:ln w="28575">
            <a:solidFill>
              <a:schemeClr val="bg1">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4529490" y="5168233"/>
            <a:ext cx="722921" cy="623207"/>
            <a:chOff x="328301" y="3881331"/>
            <a:chExt cx="722921" cy="623207"/>
          </a:xfrm>
        </p:grpSpPr>
        <p:sp>
          <p:nvSpPr>
            <p:cNvPr id="5" name="Hexagon 4"/>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18" name="TextBox 17"/>
          <p:cNvSpPr txBox="1"/>
          <p:nvPr/>
        </p:nvSpPr>
        <p:spPr>
          <a:xfrm>
            <a:off x="870425" y="5743523"/>
            <a:ext cx="2838313" cy="221599"/>
          </a:xfrm>
          <a:prstGeom prst="rect">
            <a:avLst/>
          </a:prstGeom>
          <a:noFill/>
        </p:spPr>
        <p:txBody>
          <a:bodyPr wrap="square" lIns="0" tIns="0" rIns="0" bIns="0" rtlCol="0">
            <a:spAutoFit/>
          </a:bodyPr>
          <a:lstStyle/>
          <a:p>
            <a:pPr algn="r" defTabSz="1218987">
              <a:lnSpc>
                <a:spcPct val="80000"/>
              </a:lnSpc>
              <a:spcBef>
                <a:spcPct val="20000"/>
              </a:spcBef>
              <a:buSzPct val="80000"/>
            </a:pPr>
            <a:r>
              <a:rPr lang="en-US" dirty="0">
                <a:solidFill>
                  <a:schemeClr val="tx1">
                    <a:alpha val="99000"/>
                  </a:schemeClr>
                </a:solidFill>
              </a:rPr>
              <a:t>Your Data Center</a:t>
            </a:r>
          </a:p>
        </p:txBody>
      </p:sp>
      <p:grpSp>
        <p:nvGrpSpPr>
          <p:cNvPr id="26" name="Group 25"/>
          <p:cNvGrpSpPr/>
          <p:nvPr/>
        </p:nvGrpSpPr>
        <p:grpSpPr>
          <a:xfrm>
            <a:off x="5873033" y="5164325"/>
            <a:ext cx="722921" cy="623207"/>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29" name="Group 28"/>
          <p:cNvGrpSpPr/>
          <p:nvPr/>
        </p:nvGrpSpPr>
        <p:grpSpPr>
          <a:xfrm>
            <a:off x="5203561" y="5164325"/>
            <a:ext cx="722921" cy="623207"/>
            <a:chOff x="328301" y="3881331"/>
            <a:chExt cx="722921" cy="623207"/>
          </a:xfrm>
        </p:grpSpPr>
        <p:sp>
          <p:nvSpPr>
            <p:cNvPr id="30" name="Hexagon 29"/>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54" name="Group 53"/>
          <p:cNvGrpSpPr/>
          <p:nvPr/>
        </p:nvGrpSpPr>
        <p:grpSpPr>
          <a:xfrm>
            <a:off x="4620058" y="5927272"/>
            <a:ext cx="2948451" cy="864991"/>
            <a:chOff x="3849232" y="5927272"/>
            <a:chExt cx="2948451" cy="864991"/>
          </a:xfrm>
        </p:grpSpPr>
        <p:grpSp>
          <p:nvGrpSpPr>
            <p:cNvPr id="25" name="Group 24"/>
            <p:cNvGrpSpPr/>
            <p:nvPr/>
          </p:nvGrpSpPr>
          <p:grpSpPr>
            <a:xfrm>
              <a:off x="3849232" y="6384280"/>
              <a:ext cx="2948451" cy="407983"/>
              <a:chOff x="-830593" y="6105876"/>
              <a:chExt cx="5019459" cy="694552"/>
            </a:xfrm>
          </p:grpSpPr>
          <p:pic>
            <p:nvPicPr>
              <p:cNvPr id="20" name="Picture 1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nvGrpSpPr>
            <p:cNvPr id="49" name="Group 48"/>
            <p:cNvGrpSpPr/>
            <p:nvPr/>
          </p:nvGrpSpPr>
          <p:grpSpPr>
            <a:xfrm>
              <a:off x="3849232" y="5927272"/>
              <a:ext cx="2948451" cy="407983"/>
              <a:chOff x="-830593" y="6105876"/>
              <a:chExt cx="5019459" cy="694552"/>
            </a:xfrm>
          </p:grpSpPr>
          <p:pic>
            <p:nvPicPr>
              <p:cNvPr id="50" name="Picture 49"/>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77326" y="6105876"/>
                <a:ext cx="1607803" cy="694552"/>
              </a:xfrm>
              <a:prstGeom prst="roundRect">
                <a:avLst/>
              </a:prstGeom>
              <a:ln>
                <a:solidFill>
                  <a:schemeClr val="bg2">
                    <a:lumMod val="75000"/>
                  </a:schemeClr>
                </a:solidFill>
              </a:ln>
            </p:spPr>
          </p:pic>
          <p:pic>
            <p:nvPicPr>
              <p:cNvPr id="51" name="Picture 5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81063" y="6105876"/>
                <a:ext cx="1607803" cy="694552"/>
              </a:xfrm>
              <a:prstGeom prst="roundRect">
                <a:avLst/>
              </a:prstGeom>
              <a:ln>
                <a:solidFill>
                  <a:schemeClr val="bg2">
                    <a:lumMod val="75000"/>
                  </a:schemeClr>
                </a:solidFill>
              </a:ln>
            </p:spPr>
          </p:pic>
          <p:pic>
            <p:nvPicPr>
              <p:cNvPr id="53" name="Picture 52"/>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830593" y="6105876"/>
                <a:ext cx="1607803" cy="694552"/>
              </a:xfrm>
              <a:prstGeom prst="roundRect">
                <a:avLst/>
              </a:prstGeom>
              <a:ln>
                <a:solidFill>
                  <a:schemeClr val="bg2">
                    <a:lumMod val="75000"/>
                  </a:schemeClr>
                </a:solidFill>
              </a:ln>
            </p:spPr>
          </p:pic>
        </p:grpSp>
      </p:grpSp>
      <p:sp>
        <p:nvSpPr>
          <p:cNvPr id="52" name="Rounded Rectangle 51"/>
          <p:cNvSpPr/>
          <p:nvPr/>
        </p:nvSpPr>
        <p:spPr bwMode="auto">
          <a:xfrm>
            <a:off x="8803036" y="1168309"/>
            <a:ext cx="2938071" cy="1462226"/>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5" name="Rounded Rectangle 54"/>
          <p:cNvSpPr/>
          <p:nvPr/>
        </p:nvSpPr>
        <p:spPr bwMode="auto">
          <a:xfrm>
            <a:off x="6827392" y="1034176"/>
            <a:ext cx="3036794" cy="167171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6" name="Rounded Rectangle 55"/>
          <p:cNvSpPr/>
          <p:nvPr/>
        </p:nvSpPr>
        <p:spPr bwMode="auto">
          <a:xfrm>
            <a:off x="7348763" y="768541"/>
            <a:ext cx="3412342" cy="2102771"/>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7" name="Rounded Rectangle 56"/>
          <p:cNvSpPr/>
          <p:nvPr/>
        </p:nvSpPr>
        <p:spPr bwMode="auto">
          <a:xfrm>
            <a:off x="7094038" y="1959278"/>
            <a:ext cx="2714910" cy="1211885"/>
          </a:xfrm>
          <a:prstGeom prst="round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58" name="Rounded Rectangle 57"/>
          <p:cNvSpPr/>
          <p:nvPr/>
        </p:nvSpPr>
        <p:spPr bwMode="auto">
          <a:xfrm>
            <a:off x="9548565" y="977230"/>
            <a:ext cx="1800131" cy="900686"/>
          </a:xfrm>
          <a:prstGeom prst="roundRect">
            <a:avLst>
              <a:gd name="adj" fmla="val 19324"/>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62" name="TextBox 61"/>
          <p:cNvSpPr txBox="1"/>
          <p:nvPr/>
        </p:nvSpPr>
        <p:spPr>
          <a:xfrm>
            <a:off x="7585183" y="430048"/>
            <a:ext cx="2838313"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Other Service Providers</a:t>
            </a:r>
          </a:p>
        </p:txBody>
      </p:sp>
      <p:grpSp>
        <p:nvGrpSpPr>
          <p:cNvPr id="63" name="Group 62"/>
          <p:cNvGrpSpPr/>
          <p:nvPr/>
        </p:nvGrpSpPr>
        <p:grpSpPr>
          <a:xfrm>
            <a:off x="9166491" y="1731310"/>
            <a:ext cx="722921" cy="623207"/>
            <a:chOff x="328301" y="3881331"/>
            <a:chExt cx="722921" cy="623207"/>
          </a:xfrm>
        </p:grpSpPr>
        <p:sp>
          <p:nvSpPr>
            <p:cNvPr id="72" name="Hexagon 71"/>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74" name="Group 73"/>
          <p:cNvGrpSpPr/>
          <p:nvPr/>
        </p:nvGrpSpPr>
        <p:grpSpPr>
          <a:xfrm>
            <a:off x="8480691" y="1731310"/>
            <a:ext cx="722921" cy="623207"/>
            <a:chOff x="328301" y="3881331"/>
            <a:chExt cx="722921" cy="623207"/>
          </a:xfrm>
        </p:grpSpPr>
        <p:sp>
          <p:nvSpPr>
            <p:cNvPr id="75" name="Hexagon 74"/>
            <p:cNvSpPr/>
            <p:nvPr/>
          </p:nvSpPr>
          <p:spPr bwMode="auto">
            <a:xfrm rot="19780699">
              <a:off x="328301" y="3881331"/>
              <a:ext cx="722921" cy="623207"/>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80" name="Group 79"/>
          <p:cNvGrpSpPr/>
          <p:nvPr/>
        </p:nvGrpSpPr>
        <p:grpSpPr>
          <a:xfrm>
            <a:off x="8825644" y="1130883"/>
            <a:ext cx="722921" cy="623207"/>
            <a:chOff x="328301" y="3881331"/>
            <a:chExt cx="722921" cy="623207"/>
          </a:xfrm>
        </p:grpSpPr>
        <p:sp>
          <p:nvSpPr>
            <p:cNvPr id="81" name="Hexagon 80"/>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grpSp>
        <p:nvGrpSpPr>
          <p:cNvPr id="68" name="Group 67"/>
          <p:cNvGrpSpPr/>
          <p:nvPr/>
        </p:nvGrpSpPr>
        <p:grpSpPr>
          <a:xfrm>
            <a:off x="8138627" y="1134790"/>
            <a:ext cx="722921" cy="623207"/>
            <a:chOff x="328301" y="3881331"/>
            <a:chExt cx="722921" cy="623207"/>
          </a:xfrm>
        </p:grpSpPr>
        <p:sp>
          <p:nvSpPr>
            <p:cNvPr id="69" name="Hexagon 68"/>
            <p:cNvSpPr/>
            <p:nvPr/>
          </p:nvSpPr>
          <p:spPr bwMode="auto">
            <a:xfrm rot="19780699">
              <a:off x="328301" y="3881331"/>
              <a:ext cx="722921" cy="623207"/>
            </a:xfrm>
            <a:prstGeom prst="hexagon">
              <a:avLst>
                <a:gd name="adj" fmla="val 28905"/>
                <a:gd name="vf" fmla="val 11547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298" y="4051799"/>
              <a:ext cx="314925" cy="314925"/>
            </a:xfrm>
            <a:prstGeom prst="rect">
              <a:avLst/>
            </a:prstGeom>
          </p:spPr>
        </p:pic>
      </p:grpSp>
      <p:sp>
        <p:nvSpPr>
          <p:cNvPr id="77" name="Rectangle 76"/>
          <p:cNvSpPr/>
          <p:nvPr/>
        </p:nvSpPr>
        <p:spPr bwMode="auto">
          <a:xfrm>
            <a:off x="0" y="0"/>
            <a:ext cx="12188825" cy="6858000"/>
          </a:xfrm>
          <a:prstGeom prst="rect">
            <a:avLst/>
          </a:prstGeom>
          <a:solidFill>
            <a:schemeClr val="bg1">
              <a:alpha val="7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Title 3"/>
          <p:cNvSpPr txBox="1">
            <a:spLocks/>
          </p:cNvSpPr>
          <p:nvPr/>
        </p:nvSpPr>
        <p:spPr>
          <a:xfrm>
            <a:off x="2372515" y="2703885"/>
            <a:ext cx="7491671" cy="19112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13800" dirty="0" smtClean="0">
                <a:solidFill>
                  <a:schemeClr val="tx1">
                    <a:alpha val="99000"/>
                  </a:schemeClr>
                </a:solidFill>
              </a:rPr>
              <a:t>no lock-in</a:t>
            </a:r>
            <a:endParaRPr sz="13800" dirty="0">
              <a:solidFill>
                <a:schemeClr val="tx1">
                  <a:alpha val="99000"/>
                </a:schemeClr>
              </a:solidFill>
            </a:endParaRPr>
          </a:p>
        </p:txBody>
      </p:sp>
    </p:spTree>
    <p:extLst>
      <p:ext uri="{BB962C8B-B14F-4D97-AF65-F5344CB8AC3E}">
        <p14:creationId xmlns:p14="http://schemas.microsoft.com/office/powerpoint/2010/main" val="35938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371" y="89419"/>
            <a:ext cx="3257097" cy="325709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3655" t="39490" r="33815"/>
          <a:stretch/>
        </p:blipFill>
        <p:spPr>
          <a:xfrm>
            <a:off x="1727200" y="3779519"/>
            <a:ext cx="2214880" cy="2527311"/>
          </a:xfrm>
          <a:prstGeom prst="rect">
            <a:avLst/>
          </a:prstGeom>
        </p:spPr>
      </p:pic>
      <p:sp>
        <p:nvSpPr>
          <p:cNvPr id="4" name="Rectangle 3"/>
          <p:cNvSpPr/>
          <p:nvPr/>
        </p:nvSpPr>
        <p:spPr bwMode="auto">
          <a:xfrm>
            <a:off x="5363848" y="1466705"/>
            <a:ext cx="6156620" cy="81787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1" tIns="0" rIns="121861"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rPr>
              <a:t>What is the cloud?</a:t>
            </a:r>
            <a:endParaRPr lang="en-US" altLang="zh-CN" sz="5400" spc="-100" dirty="0">
              <a:ln w="3175">
                <a:noFill/>
              </a:ln>
              <a:gradFill flip="none" rotWithShape="1">
                <a:gsLst>
                  <a:gs pos="0">
                    <a:srgbClr val="595959"/>
                  </a:gs>
                  <a:gs pos="86000">
                    <a:srgbClr val="595959"/>
                  </a:gs>
                </a:gsLst>
                <a:lin ang="5400000" scaled="0"/>
                <a:tileRect/>
              </a:gradFill>
              <a:latin typeface="Segoe UI Light" pitchFamily="34" charset="0"/>
              <a:cs typeface="Arial" charset="0"/>
            </a:endParaRPr>
          </a:p>
        </p:txBody>
      </p:sp>
      <p:sp>
        <p:nvSpPr>
          <p:cNvPr id="3" name="Text Placeholder 2"/>
          <p:cNvSpPr>
            <a:spLocks noGrp="1"/>
          </p:cNvSpPr>
          <p:nvPr>
            <p:ph idx="4294967295"/>
          </p:nvPr>
        </p:nvSpPr>
        <p:spPr>
          <a:xfrm>
            <a:off x="6032500" y="2590800"/>
            <a:ext cx="6156325" cy="2536825"/>
          </a:xfrm>
          <a:prstGeom prst="rect">
            <a:avLst/>
          </a:prstGeom>
        </p:spPr>
        <p:txBody>
          <a:bodyPr>
            <a:normAutofit/>
          </a:bodyPr>
          <a:lstStyle/>
          <a:p>
            <a:pPr marL="0" indent="0">
              <a:buNone/>
            </a:pPr>
            <a:r>
              <a:rPr lang="en-US" sz="4000" dirty="0">
                <a:solidFill>
                  <a:srgbClr val="00B0F0">
                    <a:alpha val="99000"/>
                  </a:srgbClr>
                </a:solidFill>
                <a:latin typeface="Segoe UI Light" pitchFamily="34" charset="0"/>
              </a:rPr>
              <a:t>An approach to computing that’s about internet scale </a:t>
            </a:r>
            <a:r>
              <a:rPr lang="en-US" sz="4000" dirty="0" smtClean="0">
                <a:solidFill>
                  <a:srgbClr val="00B0F0">
                    <a:alpha val="99000"/>
                  </a:srgbClr>
                </a:solidFill>
                <a:latin typeface="Segoe UI Light" pitchFamily="34" charset="0"/>
              </a:rPr>
              <a:t/>
            </a:r>
            <a:br>
              <a:rPr lang="en-US" sz="4000" dirty="0" smtClean="0">
                <a:solidFill>
                  <a:srgbClr val="00B0F0">
                    <a:alpha val="99000"/>
                  </a:srgbClr>
                </a:solidFill>
                <a:latin typeface="Segoe UI Light" pitchFamily="34" charset="0"/>
              </a:rPr>
            </a:br>
            <a:r>
              <a:rPr lang="en-US" sz="4000" dirty="0" smtClean="0">
                <a:solidFill>
                  <a:srgbClr val="00B0F0">
                    <a:alpha val="99000"/>
                  </a:srgbClr>
                </a:solidFill>
                <a:latin typeface="Segoe UI Light" pitchFamily="34" charset="0"/>
              </a:rPr>
              <a:t>and </a:t>
            </a:r>
            <a:r>
              <a:rPr lang="en-US" sz="4000" dirty="0">
                <a:solidFill>
                  <a:srgbClr val="00B0F0">
                    <a:alpha val="99000"/>
                  </a:srgbClr>
                </a:solidFill>
                <a:latin typeface="Segoe UI Light" pitchFamily="34" charset="0"/>
              </a:rPr>
              <a:t>connecting to a variety of devices and endpoints</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839" y="1054023"/>
            <a:ext cx="1348677" cy="1333085"/>
          </a:xfrm>
          <a:prstGeom prst="rect">
            <a:avLst/>
          </a:prstGeom>
        </p:spPr>
      </p:pic>
    </p:spTree>
    <p:extLst>
      <p:ext uri="{BB962C8B-B14F-4D97-AF65-F5344CB8AC3E}">
        <p14:creationId xmlns:p14="http://schemas.microsoft.com/office/powerpoint/2010/main" val="29404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8" presetClass="emph" presetSubtype="0" repeatCount="indefinite" fill="hold" nodeType="afterEffect">
                                  <p:stCondLst>
                                    <p:cond delay="200"/>
                                  </p:stCondLst>
                                  <p:childTnLst>
                                    <p:animRot by="-21600000">
                                      <p:cBhvr>
                                        <p:cTn id="25" dur="30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26" name="Group 25"/>
          <p:cNvGrpSpPr/>
          <p:nvPr/>
        </p:nvGrpSpPr>
        <p:grpSpPr>
          <a:xfrm>
            <a:off x="1014873" y="2323450"/>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8" name="TextBox 97"/>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grpSp>
        <p:nvGrpSpPr>
          <p:cNvPr id="16" name="Group 15"/>
          <p:cNvGrpSpPr/>
          <p:nvPr/>
        </p:nvGrpSpPr>
        <p:grpSpPr>
          <a:xfrm>
            <a:off x="6257557" y="2252065"/>
            <a:ext cx="1671976" cy="2950074"/>
            <a:chOff x="3857138" y="-151910"/>
            <a:chExt cx="1671976" cy="2950074"/>
          </a:xfrm>
        </p:grpSpPr>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 name="Rectangle 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8" name="Picture 4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7" name="Group 16"/>
          <p:cNvGrpSpPr/>
          <p:nvPr/>
        </p:nvGrpSpPr>
        <p:grpSpPr>
          <a:xfrm>
            <a:off x="6371150" y="2709450"/>
            <a:ext cx="1427560" cy="2385378"/>
            <a:chOff x="6371150" y="2709450"/>
            <a:chExt cx="1427560" cy="2385378"/>
          </a:xfrm>
        </p:grpSpPr>
        <p:pic>
          <p:nvPicPr>
            <p:cNvPr id="56" name="Picture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57" name="Picture 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66" name="Picture 6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67" name="Picture 6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78" name="Group 77"/>
          <p:cNvGrpSpPr/>
          <p:nvPr/>
        </p:nvGrpSpPr>
        <p:grpSpPr>
          <a:xfrm>
            <a:off x="8045922" y="2252065"/>
            <a:ext cx="1671976" cy="2950074"/>
            <a:chOff x="3857138" y="-151910"/>
            <a:chExt cx="1671976" cy="2950074"/>
          </a:xfrm>
        </p:grpSpPr>
        <p:pic>
          <p:nvPicPr>
            <p:cNvPr id="79" name="Picture 78"/>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80" name="Rectangle 79"/>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1" name="Picture 80"/>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82" name="Group 81"/>
          <p:cNvGrpSpPr/>
          <p:nvPr/>
        </p:nvGrpSpPr>
        <p:grpSpPr>
          <a:xfrm>
            <a:off x="8159515" y="2709450"/>
            <a:ext cx="1427560" cy="2385378"/>
            <a:chOff x="6371150" y="2709450"/>
            <a:chExt cx="1427560" cy="2385378"/>
          </a:xfrm>
        </p:grpSpPr>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6" name="Picture 85"/>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7" name="Picture 86"/>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9" name="Group 88"/>
          <p:cNvGrpSpPr/>
          <p:nvPr/>
        </p:nvGrpSpPr>
        <p:grpSpPr>
          <a:xfrm>
            <a:off x="9834150" y="2252065"/>
            <a:ext cx="1671976" cy="2950074"/>
            <a:chOff x="3857138" y="-151910"/>
            <a:chExt cx="1671976" cy="2950074"/>
          </a:xfrm>
        </p:grpSpPr>
        <p:pic>
          <p:nvPicPr>
            <p:cNvPr id="90" name="Picture 89"/>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91" name="Rectangle 9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2" name="Picture 9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93" name="Group 92"/>
          <p:cNvGrpSpPr/>
          <p:nvPr/>
        </p:nvGrpSpPr>
        <p:grpSpPr>
          <a:xfrm>
            <a:off x="9947743" y="2709450"/>
            <a:ext cx="1427560" cy="2385378"/>
            <a:chOff x="6371150" y="2709450"/>
            <a:chExt cx="1427560" cy="2385378"/>
          </a:xfrm>
        </p:grpSpPr>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3" name="Picture 11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4" name="Picture 113"/>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15" name="Picture 1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94260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bwMode="auto">
          <a:xfrm>
            <a:off x="3401038" y="2969774"/>
            <a:ext cx="2325755" cy="88271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49" name="TextBox 48"/>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50"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97663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p:tgtEl>
                                          <p:spTgt spid="4"/>
                                        </p:tgtEl>
                                        <p:attrNameLst>
                                          <p:attrName>ppt_x</p:attrName>
                                        </p:attrNameLst>
                                      </p:cBhvr>
                                      <p:tavLst>
                                        <p:tav tm="0">
                                          <p:val>
                                            <p:strVal val="#ppt_x-#ppt_w*1.125000"/>
                                          </p:val>
                                        </p:tav>
                                        <p:tav tm="100000">
                                          <p:val>
                                            <p:strVal val="#ppt_x"/>
                                          </p:val>
                                        </p:tav>
                                      </p:tavLst>
                                    </p:anim>
                                    <p:animEffect transition="in" filter="wipe(right)">
                                      <p:cBhvr>
                                        <p:cTn id="8" dur="1000"/>
                                        <p:tgtEl>
                                          <p:spTgt spid="4"/>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par>
                          <p:cTn id="13" fill="hold">
                            <p:stCondLst>
                              <p:cond delay="1500"/>
                            </p:stCondLst>
                            <p:childTnLst>
                              <p:par>
                                <p:cTn id="14" presetID="10" presetClass="entr" presetSubtype="0"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fade">
                                      <p:cBhvr>
                                        <p:cTn id="16" dur="250"/>
                                        <p:tgtEl>
                                          <p:spTgt spid="144"/>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46"/>
                                        </p:tgtEl>
                                        <p:attrNameLst>
                                          <p:attrName>style.visibility</p:attrName>
                                        </p:attrNameLst>
                                      </p:cBhvr>
                                      <p:to>
                                        <p:strVal val="visible"/>
                                      </p:to>
                                    </p:set>
                                    <p:animEffect transition="in" filter="fade">
                                      <p:cBhvr>
                                        <p:cTn id="20" dur="250"/>
                                        <p:tgtEl>
                                          <p:spTgt spid="14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250"/>
                                        <p:tgtEl>
                                          <p:spTgt spid="145"/>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750"/>
                                        <p:tgtEl>
                                          <p:spTgt spid="45"/>
                                        </p:tgtEl>
                                      </p:cBhvr>
                                    </p:animEffect>
                                  </p:childTnLst>
                                </p:cTn>
                              </p:par>
                            </p:childTnLst>
                          </p:cTn>
                        </p:par>
                        <p:par>
                          <p:cTn id="29" fill="hold">
                            <p:stCondLst>
                              <p:cond delay="3000"/>
                            </p:stCondLst>
                            <p:childTnLst>
                              <p:par>
                                <p:cTn id="30" presetID="10" presetClass="exit" presetSubtype="0" fill="hold" grpId="1" nodeType="afterEffect">
                                  <p:stCondLst>
                                    <p:cond delay="0"/>
                                  </p:stCondLst>
                                  <p:childTnLst>
                                    <p:animEffect transition="out" filter="fade">
                                      <p:cBhvr>
                                        <p:cTn id="31" dur="1000"/>
                                        <p:tgtEl>
                                          <p:spTgt spid="4"/>
                                        </p:tgtEl>
                                      </p:cBhvr>
                                    </p:animEffect>
                                    <p:set>
                                      <p:cBhvr>
                                        <p:cTn id="32"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6" grpId="0" animBg="1"/>
      <p:bldP spid="144"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ight Arrow 55"/>
          <p:cNvSpPr/>
          <p:nvPr/>
        </p:nvSpPr>
        <p:spPr bwMode="auto">
          <a:xfrm>
            <a:off x="3401038" y="2976311"/>
            <a:ext cx="2325755" cy="882717"/>
          </a:xfrm>
          <a:prstGeom prst="rightArrow">
            <a:avLst/>
          </a:prstGeom>
          <a:solidFill>
            <a:srgbClr val="92D05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1017087" y="2325159"/>
            <a:ext cx="2556726" cy="2204072"/>
            <a:chOff x="328301" y="3881331"/>
            <a:chExt cx="722921" cy="623207"/>
          </a:xfrm>
        </p:grpSpPr>
        <p:sp>
          <p:nvSpPr>
            <p:cNvPr id="27" name="Hexagon 26"/>
            <p:cNvSpPr/>
            <p:nvPr/>
          </p:nvSpPr>
          <p:spPr bwMode="auto">
            <a:xfrm rot="19780699">
              <a:off x="328301" y="3881331"/>
              <a:ext cx="722921" cy="623207"/>
            </a:xfrm>
            <a:prstGeom prst="hexagon">
              <a:avLst>
                <a:gd name="adj" fmla="val 28905"/>
                <a:gd name="vf" fmla="val 11547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grpSp>
        <p:nvGrpSpPr>
          <p:cNvPr id="45" name="Group 44"/>
          <p:cNvGrpSpPr/>
          <p:nvPr/>
        </p:nvGrpSpPr>
        <p:grpSpPr>
          <a:xfrm>
            <a:off x="1013667" y="2325159"/>
            <a:ext cx="2556726" cy="2204072"/>
            <a:chOff x="328301" y="3881331"/>
            <a:chExt cx="722921" cy="623207"/>
          </a:xfrm>
        </p:grpSpPr>
        <p:sp>
          <p:nvSpPr>
            <p:cNvPr id="46" name="Hexagon 45"/>
            <p:cNvSpPr/>
            <p:nvPr/>
          </p:nvSpPr>
          <p:spPr bwMode="auto">
            <a:xfrm rot="19780699">
              <a:off x="328301" y="3881331"/>
              <a:ext cx="722921" cy="623207"/>
            </a:xfrm>
            <a:prstGeom prst="hexagon">
              <a:avLst>
                <a:gd name="adj" fmla="val 28905"/>
                <a:gd name="vf" fmla="val 11547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extBox 52"/>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55"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VM with persistent drive</a:t>
            </a:r>
            <a:endParaRPr dirty="0">
              <a:solidFill>
                <a:srgbClr val="FFFFFF"/>
              </a:solidFill>
            </a:endParaRP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3303932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250"/>
                                        <p:tgtEl>
                                          <p:spTgt spid="144"/>
                                        </p:tgtEl>
                                      </p:cBhvr>
                                    </p:animEffect>
                                  </p:childTnLst>
                                </p:cTn>
                              </p:par>
                            </p:childTnLst>
                          </p:cTn>
                        </p:par>
                        <p:par>
                          <p:cTn id="13" fill="hold">
                            <p:stCondLst>
                              <p:cond delay="2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ounded Rectangle 93"/>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97" name="Group 96"/>
          <p:cNvGrpSpPr/>
          <p:nvPr/>
        </p:nvGrpSpPr>
        <p:grpSpPr>
          <a:xfrm>
            <a:off x="6257557" y="2252065"/>
            <a:ext cx="1671976" cy="2950074"/>
            <a:chOff x="3857138" y="-151910"/>
            <a:chExt cx="1671976" cy="2950074"/>
          </a:xfrm>
        </p:grpSpPr>
        <p:pic>
          <p:nvPicPr>
            <p:cNvPr id="112" name="Picture 11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13" name="Rectangle 112"/>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22" name="Group 121"/>
          <p:cNvGrpSpPr/>
          <p:nvPr/>
        </p:nvGrpSpPr>
        <p:grpSpPr>
          <a:xfrm>
            <a:off x="8045922" y="2252065"/>
            <a:ext cx="1671976" cy="2950074"/>
            <a:chOff x="3857138" y="-151910"/>
            <a:chExt cx="1671976" cy="2950074"/>
          </a:xfrm>
        </p:grpSpPr>
        <p:pic>
          <p:nvPicPr>
            <p:cNvPr id="123" name="Picture 12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24" name="Rectangle 123"/>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5" name="Picture 12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133" name="Group 132"/>
          <p:cNvGrpSpPr/>
          <p:nvPr/>
        </p:nvGrpSpPr>
        <p:grpSpPr>
          <a:xfrm>
            <a:off x="9834150" y="2252065"/>
            <a:ext cx="1671976" cy="2950074"/>
            <a:chOff x="3857138" y="-151910"/>
            <a:chExt cx="1671976" cy="2950074"/>
          </a:xfrm>
        </p:grpSpPr>
        <p:pic>
          <p:nvPicPr>
            <p:cNvPr id="134" name="Picture 13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135" name="Rectangle 13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6" name="Picture 135"/>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144" name="Rounded Rectangle 143"/>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5" name="Rounded Rectangle 144"/>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6" name="Rounded Rectangle 145"/>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6" name="Group 125"/>
          <p:cNvGrpSpPr/>
          <p:nvPr/>
        </p:nvGrpSpPr>
        <p:grpSpPr>
          <a:xfrm>
            <a:off x="8159515" y="2709450"/>
            <a:ext cx="1427560" cy="2385378"/>
            <a:chOff x="6371150" y="2709450"/>
            <a:chExt cx="1427560" cy="2385378"/>
          </a:xfrm>
        </p:grpSpPr>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30" name="Picture 12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31" name="Picture 13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32" name="Picture 1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137" name="Group 136"/>
          <p:cNvGrpSpPr/>
          <p:nvPr/>
        </p:nvGrpSpPr>
        <p:grpSpPr>
          <a:xfrm>
            <a:off x="9947743" y="2709450"/>
            <a:ext cx="1427560" cy="2385378"/>
            <a:chOff x="6371150" y="2709450"/>
            <a:chExt cx="1427560" cy="2385378"/>
          </a:xfrm>
        </p:grpSpPr>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39" name="Picture 1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40" name="Picture 1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41" name="Picture 140"/>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42" name="Picture 14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43" name="Picture 1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 name="Group 1"/>
          <p:cNvGrpSpPr/>
          <p:nvPr/>
        </p:nvGrpSpPr>
        <p:grpSpPr>
          <a:xfrm>
            <a:off x="8173259" y="3602456"/>
            <a:ext cx="600626" cy="752080"/>
            <a:chOff x="8173259" y="3602456"/>
            <a:chExt cx="600626" cy="752080"/>
          </a:xfrm>
        </p:grpSpPr>
        <p:sp>
          <p:nvSpPr>
            <p:cNvPr id="49" name="Rounded Rectangle 48"/>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0" name="Picture 49"/>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5" name="Rounded Rectangle 4"/>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Rounded Rectangle 53"/>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5" name="Group 114"/>
          <p:cNvGrpSpPr/>
          <p:nvPr/>
        </p:nvGrpSpPr>
        <p:grpSpPr>
          <a:xfrm>
            <a:off x="6371150" y="2709450"/>
            <a:ext cx="1427560" cy="2385378"/>
            <a:chOff x="6371150" y="2709450"/>
            <a:chExt cx="1427560" cy="2385378"/>
          </a:xfrm>
        </p:grpSpPr>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8" name="Picture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20" name="Picture 11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53" name="Title 3"/>
          <p:cNvSpPr txBox="1">
            <a:spLocks/>
          </p:cNvSpPr>
          <p:nvPr/>
        </p:nvSpPr>
        <p:spPr>
          <a:xfrm>
            <a:off x="628009" y="2554470"/>
            <a:ext cx="4586070" cy="1994392"/>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sz="7200" dirty="0" smtClean="0">
                <a:solidFill>
                  <a:schemeClr val="tx1">
                    <a:alpha val="99000"/>
                  </a:schemeClr>
                </a:solidFill>
              </a:rPr>
              <a:t>Reliable and always on</a:t>
            </a:r>
            <a:endParaRPr sz="7200" dirty="0">
              <a:solidFill>
                <a:schemeClr val="tx1">
                  <a:alpha val="99000"/>
                </a:schemeClr>
              </a:solidFill>
            </a:endParaRPr>
          </a:p>
        </p:txBody>
      </p:sp>
      <p:sp>
        <p:nvSpPr>
          <p:cNvPr id="46" name="TextBox 45"/>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3" name="Title 2"/>
          <p:cNvSpPr>
            <a:spLocks noGrp="1"/>
          </p:cNvSpPr>
          <p:nvPr>
            <p:ph type="title"/>
          </p:nvPr>
        </p:nvSpPr>
        <p:spPr/>
        <p:txBody>
          <a:bodyPr/>
          <a:lstStyle/>
          <a:p>
            <a:r>
              <a:rPr lang="en-US" dirty="0"/>
              <a:t>VM with persistent drive</a:t>
            </a:r>
          </a:p>
        </p:txBody>
      </p:sp>
    </p:spTree>
    <p:extLst>
      <p:ext uri="{BB962C8B-B14F-4D97-AF65-F5344CB8AC3E}">
        <p14:creationId xmlns:p14="http://schemas.microsoft.com/office/powerpoint/2010/main" val="195060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bwMode="auto">
          <a:xfrm>
            <a:off x="85690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2" name="Oval 61"/>
          <p:cNvSpPr/>
          <p:nvPr/>
        </p:nvSpPr>
        <p:spPr bwMode="auto">
          <a:xfrm>
            <a:off x="4494212" y="4188370"/>
            <a:ext cx="499919" cy="499919"/>
          </a:xfrm>
          <a:prstGeom prst="ellipse">
            <a:avLst/>
          </a:prstGeom>
          <a:solidFill>
            <a:srgbClr val="92D050">
              <a:alpha val="50196"/>
            </a:srgb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7" name="Group 26"/>
          <p:cNvGrpSpPr/>
          <p:nvPr/>
        </p:nvGrpSpPr>
        <p:grpSpPr>
          <a:xfrm>
            <a:off x="484093" y="2191962"/>
            <a:ext cx="4873213" cy="2749491"/>
            <a:chOff x="484093" y="1352838"/>
            <a:chExt cx="4873213" cy="2749491"/>
          </a:xfrm>
        </p:grpSpPr>
        <p:cxnSp>
          <p:nvCxnSpPr>
            <p:cNvPr id="1350" name="Straight Connector 1349"/>
            <p:cNvCxnSpPr/>
            <p:nvPr/>
          </p:nvCxnSpPr>
          <p:spPr>
            <a:xfrm rot="5400000">
              <a:off x="2920700" y="-1083769"/>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1" name="Straight Connector 1350"/>
            <p:cNvCxnSpPr/>
            <p:nvPr/>
          </p:nvCxnSpPr>
          <p:spPr>
            <a:xfrm rot="5400000">
              <a:off x="2920700" y="-16727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2" name="Straight Connector 1351"/>
            <p:cNvCxnSpPr/>
            <p:nvPr/>
          </p:nvCxnSpPr>
          <p:spPr>
            <a:xfrm rot="5400000">
              <a:off x="2920700" y="749226"/>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rot="5400000">
              <a:off x="2920700" y="1665722"/>
              <a:ext cx="0" cy="4873213"/>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61" name="Title 3"/>
          <p:cNvSpPr txBox="1">
            <a:spLocks/>
          </p:cNvSpPr>
          <p:nvPr/>
        </p:nvSpPr>
        <p:spPr>
          <a:xfrm>
            <a:off x="628009" y="5160219"/>
            <a:ext cx="4586070" cy="1107996"/>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r>
              <a:rPr sz="4000" dirty="0" smtClean="0">
                <a:solidFill>
                  <a:schemeClr val="tx1">
                    <a:alpha val="99000"/>
                  </a:schemeClr>
                </a:solidFill>
              </a:rPr>
              <a:t>Continuous storage </a:t>
            </a:r>
            <a:br>
              <a:rPr sz="4000" dirty="0" smtClean="0">
                <a:solidFill>
                  <a:schemeClr val="tx1">
                    <a:alpha val="99000"/>
                  </a:schemeClr>
                </a:solidFill>
              </a:rPr>
            </a:br>
            <a:r>
              <a:rPr sz="4000" dirty="0" smtClean="0">
                <a:solidFill>
                  <a:schemeClr val="tx1">
                    <a:alpha val="99000"/>
                  </a:schemeClr>
                </a:solidFill>
              </a:rPr>
              <a:t>geo-replication</a:t>
            </a:r>
            <a:endParaRPr sz="4000" dirty="0">
              <a:solidFill>
                <a:schemeClr val="tx1">
                  <a:alpha val="99000"/>
                </a:schemeClr>
              </a:solidFill>
            </a:endParaRPr>
          </a:p>
        </p:txBody>
      </p:sp>
      <p:sp>
        <p:nvSpPr>
          <p:cNvPr id="1339" name="Oval 536"/>
          <p:cNvSpPr>
            <a:spLocks noChangeAspect="1" noChangeArrowheads="1"/>
          </p:cNvSpPr>
          <p:nvPr/>
        </p:nvSpPr>
        <p:spPr bwMode="auto">
          <a:xfrm>
            <a:off x="1053913"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nvGrpSpPr>
          <p:cNvPr id="21" name="Group 20"/>
          <p:cNvGrpSpPr/>
          <p:nvPr/>
        </p:nvGrpSpPr>
        <p:grpSpPr>
          <a:xfrm>
            <a:off x="628009" y="2058323"/>
            <a:ext cx="4582487" cy="2941875"/>
            <a:chOff x="628009" y="1463040"/>
            <a:chExt cx="4582487" cy="2460962"/>
          </a:xfrm>
        </p:grpSpPr>
        <p:cxnSp>
          <p:nvCxnSpPr>
            <p:cNvPr id="20" name="Straight Connector 19"/>
            <p:cNvCxnSpPr/>
            <p:nvPr/>
          </p:nvCxnSpPr>
          <p:spPr>
            <a:xfrm>
              <a:off x="628009"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54450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2461003"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3377500"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5" name="Straight Connector 1344"/>
            <p:cNvCxnSpPr/>
            <p:nvPr/>
          </p:nvCxnSpPr>
          <p:spPr>
            <a:xfrm>
              <a:off x="4293997"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cxnSp>
          <p:nvCxnSpPr>
            <p:cNvPr id="1346" name="Straight Connector 1345"/>
            <p:cNvCxnSpPr/>
            <p:nvPr/>
          </p:nvCxnSpPr>
          <p:spPr>
            <a:xfrm>
              <a:off x="5210496" y="1463040"/>
              <a:ext cx="0" cy="2460962"/>
            </a:xfrm>
            <a:prstGeom prst="line">
              <a:avLst/>
            </a:prstGeom>
            <a:ln>
              <a:solidFill>
                <a:srgbClr val="A6A6A6"/>
              </a:solidFill>
              <a:prstDash val="sysDash"/>
            </a:ln>
          </p:spPr>
          <p:style>
            <a:lnRef idx="1">
              <a:schemeClr val="accent1"/>
            </a:lnRef>
            <a:fillRef idx="0">
              <a:schemeClr val="accent1"/>
            </a:fillRef>
            <a:effectRef idx="0">
              <a:schemeClr val="accent1"/>
            </a:effectRef>
            <a:fontRef idx="minor">
              <a:schemeClr val="tx1"/>
            </a:fontRef>
          </p:style>
        </p:cxnSp>
      </p:grpSp>
      <p:sp>
        <p:nvSpPr>
          <p:cNvPr id="18" name="Pentagon 17"/>
          <p:cNvSpPr/>
          <p:nvPr/>
        </p:nvSpPr>
        <p:spPr bwMode="auto">
          <a:xfrm rot="5400000">
            <a:off x="389090" y="2806107"/>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smtClean="0">
                <a:gradFill>
                  <a:gsLst>
                    <a:gs pos="0">
                      <a:srgbClr val="FFFFFF"/>
                    </a:gs>
                    <a:gs pos="100000">
                      <a:srgbClr val="FFFFFF"/>
                    </a:gs>
                  </a:gsLst>
                  <a:lin ang="5400000" scaled="0"/>
                </a:gradFill>
              </a:rPr>
              <a:t>WEST</a:t>
            </a:r>
          </a:p>
          <a:p>
            <a:pPr algn="ctr" defTabSz="914099" fontAlgn="base">
              <a:spcBef>
                <a:spcPct val="0"/>
              </a:spcBef>
              <a:spcAft>
                <a:spcPct val="0"/>
              </a:spcAft>
            </a:pPr>
            <a:r>
              <a:rPr lang="en-US" b="1" dirty="0" smtClean="0">
                <a:gradFill>
                  <a:gsLst>
                    <a:gs pos="0">
                      <a:srgbClr val="FFFFFF"/>
                    </a:gs>
                    <a:gs pos="100000">
                      <a:srgbClr val="FFFFFF"/>
                    </a:gs>
                  </a:gsLst>
                  <a:lin ang="5400000" scaled="0"/>
                </a:gradFill>
              </a:rPr>
              <a:t>DC</a:t>
            </a:r>
          </a:p>
        </p:txBody>
      </p:sp>
      <p:sp>
        <p:nvSpPr>
          <p:cNvPr id="1355" name="Pentagon 1354"/>
          <p:cNvSpPr/>
          <p:nvPr/>
        </p:nvSpPr>
        <p:spPr bwMode="auto">
          <a:xfrm rot="5400000">
            <a:off x="4038074" y="2806108"/>
            <a:ext cx="1435542" cy="783245"/>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b="1" dirty="0" smtClean="0">
                <a:gradFill>
                  <a:gsLst>
                    <a:gs pos="0">
                      <a:srgbClr val="FFFFFF"/>
                    </a:gs>
                    <a:gs pos="100000">
                      <a:srgbClr val="FFFFFF"/>
                    </a:gs>
                  </a:gsLst>
                  <a:lin ang="5400000" scaled="0"/>
                </a:gradFill>
              </a:rPr>
              <a:t>EAST</a:t>
            </a:r>
          </a:p>
          <a:p>
            <a:pPr algn="ctr" defTabSz="914099" fontAlgn="base">
              <a:spcBef>
                <a:spcPct val="0"/>
              </a:spcBef>
              <a:spcAft>
                <a:spcPct val="0"/>
              </a:spcAft>
            </a:pPr>
            <a:r>
              <a:rPr lang="en-US" b="1" dirty="0" smtClean="0">
                <a:gradFill>
                  <a:gsLst>
                    <a:gs pos="0">
                      <a:srgbClr val="FFFFFF"/>
                    </a:gs>
                    <a:gs pos="100000">
                      <a:srgbClr val="FFFFFF"/>
                    </a:gs>
                  </a:gsLst>
                  <a:lin ang="5400000" scaled="0"/>
                </a:gradFill>
              </a:rPr>
              <a:t>DC</a:t>
            </a:r>
          </a:p>
        </p:txBody>
      </p:sp>
      <p:sp>
        <p:nvSpPr>
          <p:cNvPr id="1358" name="Oval 536"/>
          <p:cNvSpPr>
            <a:spLocks noChangeAspect="1" noChangeArrowheads="1"/>
          </p:cNvSpPr>
          <p:nvPr/>
        </p:nvSpPr>
        <p:spPr bwMode="auto">
          <a:xfrm>
            <a:off x="4691224" y="4390922"/>
            <a:ext cx="105894" cy="105894"/>
          </a:xfrm>
          <a:prstGeom prst="ellipse">
            <a:avLst/>
          </a:prstGeom>
          <a:solidFill>
            <a:srgbClr val="92D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 name="TextBox 22"/>
          <p:cNvSpPr txBox="1"/>
          <p:nvPr/>
        </p:nvSpPr>
        <p:spPr>
          <a:xfrm>
            <a:off x="2247465" y="4593702"/>
            <a:ext cx="1183016" cy="249299"/>
          </a:xfrm>
          <a:prstGeom prst="rect">
            <a:avLst/>
          </a:prstGeom>
          <a:noFill/>
        </p:spPr>
        <p:txBody>
          <a:bodyPr wrap="none" lIns="0" tIns="0" rIns="0" bIns="0" rtlCol="0">
            <a:spAutoFit/>
          </a:bodyPr>
          <a:lstStyle/>
          <a:p>
            <a:pPr defTabSz="1218987">
              <a:lnSpc>
                <a:spcPct val="90000"/>
              </a:lnSpc>
              <a:spcBef>
                <a:spcPct val="20000"/>
              </a:spcBef>
              <a:buSzPct val="80000"/>
            </a:pPr>
            <a:r>
              <a:rPr lang="en-US" i="1" dirty="0" smtClean="0">
                <a:solidFill>
                  <a:srgbClr val="FFFFFF"/>
                </a:solidFill>
              </a:rPr>
              <a:t>&gt; 500 miles</a:t>
            </a:r>
            <a:endParaRPr lang="en-US" i="1" dirty="0">
              <a:solidFill>
                <a:srgbClr val="FFFFFF"/>
              </a:solidFill>
            </a:endParaRPr>
          </a:p>
        </p:txBody>
      </p:sp>
      <p:cxnSp>
        <p:nvCxnSpPr>
          <p:cNvPr id="1359" name="Straight Connector 1358"/>
          <p:cNvCxnSpPr/>
          <p:nvPr/>
        </p:nvCxnSpPr>
        <p:spPr>
          <a:xfrm>
            <a:off x="1106861" y="4443869"/>
            <a:ext cx="3584363" cy="0"/>
          </a:xfrm>
          <a:prstGeom prst="line">
            <a:avLst/>
          </a:prstGeom>
          <a:ln w="28575">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Rounded Rectangle 62"/>
          <p:cNvSpPr/>
          <p:nvPr/>
        </p:nvSpPr>
        <p:spPr bwMode="auto">
          <a:xfrm>
            <a:off x="6046002" y="2033253"/>
            <a:ext cx="5669220" cy="3380071"/>
          </a:xfrm>
          <a:prstGeom prst="roundRect">
            <a:avLst>
              <a:gd name="adj" fmla="val 3964"/>
            </a:avLst>
          </a:prstGeom>
          <a:solidFill>
            <a:srgbClr val="A6A6A6"/>
          </a:solidFill>
          <a:ln>
            <a:solidFill>
              <a:srgbClr val="A6A6A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nvGrpSpPr>
          <p:cNvPr id="65" name="Group 64"/>
          <p:cNvGrpSpPr/>
          <p:nvPr/>
        </p:nvGrpSpPr>
        <p:grpSpPr>
          <a:xfrm>
            <a:off x="6257557" y="2252065"/>
            <a:ext cx="1671976" cy="2950074"/>
            <a:chOff x="3857138" y="-151910"/>
            <a:chExt cx="1671976" cy="2950074"/>
          </a:xfrm>
        </p:grpSpPr>
        <p:pic>
          <p:nvPicPr>
            <p:cNvPr id="66" name="Picture 6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67" name="Rectangle 66"/>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8" name="Picture 6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69" name="Group 68"/>
          <p:cNvGrpSpPr/>
          <p:nvPr/>
        </p:nvGrpSpPr>
        <p:grpSpPr>
          <a:xfrm>
            <a:off x="8045922" y="2252065"/>
            <a:ext cx="1671976" cy="2950074"/>
            <a:chOff x="3857138" y="-151910"/>
            <a:chExt cx="1671976" cy="2950074"/>
          </a:xfrm>
        </p:grpSpPr>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1" name="Rectangle 70"/>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2" name="Picture 71"/>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73" name="Group 72"/>
          <p:cNvGrpSpPr/>
          <p:nvPr/>
        </p:nvGrpSpPr>
        <p:grpSpPr>
          <a:xfrm>
            <a:off x="9834150" y="2252065"/>
            <a:ext cx="1671976" cy="2950074"/>
            <a:chOff x="3857138" y="-151910"/>
            <a:chExt cx="1671976" cy="2950074"/>
          </a:xfrm>
        </p:grpSpPr>
        <p:pic>
          <p:nvPicPr>
            <p:cNvPr id="74" name="Picture 7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75" name="Rectangle 74"/>
            <p:cNvSpPr/>
            <p:nvPr/>
          </p:nvSpPr>
          <p:spPr bwMode="auto">
            <a:xfrm>
              <a:off x="3857138" y="151910"/>
              <a:ext cx="1671975" cy="2541479"/>
            </a:xfrm>
            <a:prstGeom prst="rect">
              <a:avLst/>
            </a:prstGeom>
            <a:gradFill>
              <a:gsLst>
                <a:gs pos="0">
                  <a:schemeClr val="bg2">
                    <a:lumMod val="16000"/>
                  </a:schemeClr>
                </a:gs>
                <a:gs pos="100000">
                  <a:schemeClr val="bg2">
                    <a:lumMod val="19000"/>
                  </a:schemeClr>
                </a:gs>
                <a:gs pos="86000">
                  <a:srgbClr val="434343"/>
                </a:gs>
                <a:gs pos="18000">
                  <a:schemeClr val="bg2">
                    <a:lumMod val="27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7" name="Picture 76"/>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78" name="Rounded Rectangle 77"/>
          <p:cNvSpPr/>
          <p:nvPr/>
        </p:nvSpPr>
        <p:spPr bwMode="auto">
          <a:xfrm>
            <a:off x="8959674" y="3607404"/>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9" name="Rounded Rectangle 78"/>
          <p:cNvSpPr/>
          <p:nvPr/>
        </p:nvSpPr>
        <p:spPr bwMode="auto">
          <a:xfrm>
            <a:off x="8159515" y="3602456"/>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80" name="Rounded Rectangle 79"/>
          <p:cNvSpPr/>
          <p:nvPr/>
        </p:nvSpPr>
        <p:spPr bwMode="auto">
          <a:xfrm>
            <a:off x="10742612" y="2731008"/>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81" name="Group 80"/>
          <p:cNvGrpSpPr/>
          <p:nvPr/>
        </p:nvGrpSpPr>
        <p:grpSpPr>
          <a:xfrm>
            <a:off x="8159515" y="2709450"/>
            <a:ext cx="1427560" cy="2385378"/>
            <a:chOff x="6371150" y="2709450"/>
            <a:chExt cx="1427560" cy="2385378"/>
          </a:xfrm>
        </p:grpSpPr>
        <p:pic>
          <p:nvPicPr>
            <p:cNvPr id="82"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84"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85" name="Picture 84"/>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86" name="Picture 85"/>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88" name="Group 87"/>
          <p:cNvGrpSpPr/>
          <p:nvPr/>
        </p:nvGrpSpPr>
        <p:grpSpPr>
          <a:xfrm>
            <a:off x="9947743" y="2709450"/>
            <a:ext cx="1427560" cy="2385378"/>
            <a:chOff x="6371150" y="2709450"/>
            <a:chExt cx="1427560" cy="2385378"/>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91"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92" name="Picture 91"/>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93" name="Picture 92"/>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95" name="Group 94"/>
          <p:cNvGrpSpPr/>
          <p:nvPr/>
        </p:nvGrpSpPr>
        <p:grpSpPr>
          <a:xfrm>
            <a:off x="8173259" y="3602456"/>
            <a:ext cx="600626" cy="752080"/>
            <a:chOff x="8173259" y="3602456"/>
            <a:chExt cx="600626" cy="752080"/>
          </a:xfrm>
        </p:grpSpPr>
        <p:sp>
          <p:nvSpPr>
            <p:cNvPr id="96" name="Rounded Rectangle 95"/>
            <p:cNvSpPr/>
            <p:nvPr/>
          </p:nvSpPr>
          <p:spPr bwMode="auto">
            <a:xfrm>
              <a:off x="8173259" y="3602456"/>
              <a:ext cx="600626" cy="752080"/>
            </a:xfrm>
            <a:prstGeom prst="roundRect">
              <a:avLst>
                <a:gd name="adj" fmla="val 10276"/>
              </a:avLst>
            </a:prstGeom>
            <a:solidFill>
              <a:srgbClr val="ED1E79"/>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97" name="Picture 9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62809" y="3757835"/>
              <a:ext cx="434829" cy="434829"/>
            </a:xfrm>
            <a:prstGeom prst="rect">
              <a:avLst/>
            </a:prstGeom>
          </p:spPr>
        </p:pic>
      </p:grpSp>
      <p:sp>
        <p:nvSpPr>
          <p:cNvPr id="112" name="Rounded Rectangle 111"/>
          <p:cNvSpPr/>
          <p:nvPr/>
        </p:nvSpPr>
        <p:spPr bwMode="auto">
          <a:xfrm>
            <a:off x="8159515" y="3582559"/>
            <a:ext cx="636754" cy="790047"/>
          </a:xfrm>
          <a:prstGeom prst="roundRect">
            <a:avLst>
              <a:gd name="adj" fmla="val 8320"/>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Rounded Rectangle 112"/>
          <p:cNvSpPr/>
          <p:nvPr/>
        </p:nvSpPr>
        <p:spPr bwMode="auto">
          <a:xfrm>
            <a:off x="6393534" y="2727717"/>
            <a:ext cx="614370" cy="752080"/>
          </a:xfrm>
          <a:prstGeom prst="roundRect">
            <a:avLst>
              <a:gd name="adj" fmla="val 891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14" name="Group 113"/>
          <p:cNvGrpSpPr/>
          <p:nvPr/>
        </p:nvGrpSpPr>
        <p:grpSpPr>
          <a:xfrm>
            <a:off x="6371150" y="2709450"/>
            <a:ext cx="1427560" cy="2385378"/>
            <a:chOff x="6371150" y="2709450"/>
            <a:chExt cx="1427560" cy="2385378"/>
          </a:xfrm>
        </p:grpSpPr>
        <p:pic>
          <p:nvPicPr>
            <p:cNvPr id="11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11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118" name="Picture 117"/>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119" name="Picture 118"/>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 name="Oval 1"/>
          <p:cNvSpPr/>
          <p:nvPr/>
        </p:nvSpPr>
        <p:spPr bwMode="auto">
          <a:xfrm>
            <a:off x="1016625" y="435243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8" name="Oval 97"/>
          <p:cNvSpPr/>
          <p:nvPr/>
        </p:nvSpPr>
        <p:spPr bwMode="auto">
          <a:xfrm>
            <a:off x="1014915" y="4350729"/>
            <a:ext cx="180473" cy="180473"/>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 </a:t>
            </a:r>
          </a:p>
        </p:txBody>
      </p:sp>
      <p:sp>
        <p:nvSpPr>
          <p:cNvPr id="99" name="TextBox 98"/>
          <p:cNvSpPr txBox="1"/>
          <p:nvPr/>
        </p:nvSpPr>
        <p:spPr>
          <a:xfrm>
            <a:off x="7320525" y="5629641"/>
            <a:ext cx="3120174" cy="221599"/>
          </a:xfrm>
          <a:prstGeom prst="rect">
            <a:avLst/>
          </a:prstGeom>
          <a:noFill/>
        </p:spPr>
        <p:txBody>
          <a:bodyPr wrap="square" lIns="0" tIns="0" rIns="0" bIns="0" rtlCol="0">
            <a:spAutoFit/>
          </a:bodyPr>
          <a:lstStyle/>
          <a:p>
            <a:pPr algn="ctr" defTabSz="1218987">
              <a:lnSpc>
                <a:spcPct val="80000"/>
              </a:lnSpc>
              <a:spcBef>
                <a:spcPct val="20000"/>
              </a:spcBef>
              <a:buSzPct val="80000"/>
            </a:pPr>
            <a:r>
              <a:rPr lang="en-US" dirty="0">
                <a:solidFill>
                  <a:schemeClr val="tx1">
                    <a:alpha val="99000"/>
                  </a:schemeClr>
                </a:solidFill>
              </a:rPr>
              <a:t>Windows Azure Storage</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280467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childTnLst>
                          </p:cTn>
                        </p:par>
                        <p:par>
                          <p:cTn id="15" fill="hold">
                            <p:stCondLst>
                              <p:cond delay="1500"/>
                            </p:stCondLst>
                            <p:childTnLst>
                              <p:par>
                                <p:cTn id="16" presetID="22" presetClass="entr" presetSubtype="4"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down)">
                                      <p:cBhvr>
                                        <p:cTn id="18" dur="500"/>
                                        <p:tgtEl>
                                          <p:spTgt spid="18"/>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339"/>
                                        </p:tgtEl>
                                        <p:attrNameLst>
                                          <p:attrName>style.visibility</p:attrName>
                                        </p:attrNameLst>
                                      </p:cBhvr>
                                      <p:to>
                                        <p:strVal val="visible"/>
                                      </p:to>
                                    </p:set>
                                    <p:animEffect transition="in" filter="fade">
                                      <p:cBhvr>
                                        <p:cTn id="22" dur="250"/>
                                        <p:tgtEl>
                                          <p:spTgt spid="1339"/>
                                        </p:tgtEl>
                                      </p:cBhvr>
                                    </p:animEffect>
                                  </p:childTnLst>
                                </p:cTn>
                              </p:par>
                            </p:childTnLst>
                          </p:cTn>
                        </p:par>
                        <p:par>
                          <p:cTn id="23" fill="hold">
                            <p:stCondLst>
                              <p:cond delay="2250"/>
                            </p:stCondLst>
                            <p:childTnLst>
                              <p:par>
                                <p:cTn id="24" presetID="22" presetClass="entr" presetSubtype="4" fill="hold" grpId="0" nodeType="afterEffect">
                                  <p:stCondLst>
                                    <p:cond delay="0"/>
                                  </p:stCondLst>
                                  <p:childTnLst>
                                    <p:set>
                                      <p:cBhvr>
                                        <p:cTn id="25" dur="1" fill="hold">
                                          <p:stCondLst>
                                            <p:cond delay="0"/>
                                          </p:stCondLst>
                                        </p:cTn>
                                        <p:tgtEl>
                                          <p:spTgt spid="1355"/>
                                        </p:tgtEl>
                                        <p:attrNameLst>
                                          <p:attrName>style.visibility</p:attrName>
                                        </p:attrNameLst>
                                      </p:cBhvr>
                                      <p:to>
                                        <p:strVal val="visible"/>
                                      </p:to>
                                    </p:set>
                                    <p:animEffect transition="in" filter="wipe(down)">
                                      <p:cBhvr>
                                        <p:cTn id="26" dur="500"/>
                                        <p:tgtEl>
                                          <p:spTgt spid="1355"/>
                                        </p:tgtEl>
                                      </p:cBhvr>
                                    </p:animEffect>
                                  </p:childTnLst>
                                </p:cTn>
                              </p:par>
                            </p:childTnLst>
                          </p:cTn>
                        </p:par>
                        <p:par>
                          <p:cTn id="27" fill="hold">
                            <p:stCondLst>
                              <p:cond delay="2750"/>
                            </p:stCondLst>
                            <p:childTnLst>
                              <p:par>
                                <p:cTn id="28" presetID="10" presetClass="entr" presetSubtype="0" fill="hold" grpId="0" nodeType="afterEffect">
                                  <p:stCondLst>
                                    <p:cond delay="0"/>
                                  </p:stCondLst>
                                  <p:childTnLst>
                                    <p:set>
                                      <p:cBhvr>
                                        <p:cTn id="29" dur="1" fill="hold">
                                          <p:stCondLst>
                                            <p:cond delay="0"/>
                                          </p:stCondLst>
                                        </p:cTn>
                                        <p:tgtEl>
                                          <p:spTgt spid="1358"/>
                                        </p:tgtEl>
                                        <p:attrNameLst>
                                          <p:attrName>style.visibility</p:attrName>
                                        </p:attrNameLst>
                                      </p:cBhvr>
                                      <p:to>
                                        <p:strVal val="visible"/>
                                      </p:to>
                                    </p:set>
                                    <p:animEffect transition="in" filter="fade">
                                      <p:cBhvr>
                                        <p:cTn id="30" dur="250"/>
                                        <p:tgtEl>
                                          <p:spTgt spid="1358"/>
                                        </p:tgtEl>
                                      </p:cBhvr>
                                    </p:animEffect>
                                  </p:childTnLst>
                                </p:cTn>
                              </p:par>
                            </p:childTnLst>
                          </p:cTn>
                        </p:par>
                        <p:par>
                          <p:cTn id="31" fill="hold">
                            <p:stCondLst>
                              <p:cond delay="3000"/>
                            </p:stCondLst>
                            <p:childTnLst>
                              <p:par>
                                <p:cTn id="32" presetID="10" presetClass="entr" presetSubtype="0" fill="hold" grpId="0" nodeType="after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250"/>
                                        <p:tgtEl>
                                          <p:spTgt spid="64"/>
                                        </p:tgtEl>
                                      </p:cBhvr>
                                    </p:animEffect>
                                  </p:childTnLst>
                                </p:cTn>
                              </p:par>
                              <p:par>
                                <p:cTn id="35" presetID="22" presetClass="entr" presetSubtype="8" fill="hold" nodeType="withEffect">
                                  <p:stCondLst>
                                    <p:cond delay="1000"/>
                                  </p:stCondLst>
                                  <p:childTnLst>
                                    <p:set>
                                      <p:cBhvr>
                                        <p:cTn id="36" dur="1" fill="hold">
                                          <p:stCondLst>
                                            <p:cond delay="0"/>
                                          </p:stCondLst>
                                        </p:cTn>
                                        <p:tgtEl>
                                          <p:spTgt spid="1359"/>
                                        </p:tgtEl>
                                        <p:attrNameLst>
                                          <p:attrName>style.visibility</p:attrName>
                                        </p:attrNameLst>
                                      </p:cBhvr>
                                      <p:to>
                                        <p:strVal val="visible"/>
                                      </p:to>
                                    </p:set>
                                    <p:animEffect transition="in" filter="wipe(left)">
                                      <p:cBhvr>
                                        <p:cTn id="37" dur="1000"/>
                                        <p:tgtEl>
                                          <p:spTgt spid="1359"/>
                                        </p:tgtEl>
                                      </p:cBhvr>
                                    </p:animEffect>
                                  </p:childTnLst>
                                </p:cTn>
                              </p:par>
                            </p:childTnLst>
                          </p:cTn>
                        </p:par>
                        <p:par>
                          <p:cTn id="38" fill="hold">
                            <p:stCondLst>
                              <p:cond delay="5000"/>
                            </p:stCondLst>
                            <p:childTnLst>
                              <p:par>
                                <p:cTn id="39" presetID="10" presetClass="entr" presetSubtype="0"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childTnLst>
                          </p:cTn>
                        </p:par>
                        <p:par>
                          <p:cTn id="42" fill="hold">
                            <p:stCondLst>
                              <p:cond delay="525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63" presetClass="path" presetSubtype="0" repeatCount="indefinite" accel="50000" decel="50000" fill="hold" grpId="1" nodeType="withEffect">
                                  <p:stCondLst>
                                    <p:cond delay="0"/>
                                  </p:stCondLst>
                                  <p:childTnLst>
                                    <p:animMotion origin="layout" path="M -2.5013E-6 4.28406E-6 L 0.29886 4.28406E-6 " pathEditMode="relative" rAng="0" ptsTypes="AA">
                                      <p:cBhvr>
                                        <p:cTn id="47" dur="2000" fill="hold"/>
                                        <p:tgtEl>
                                          <p:spTgt spid="2"/>
                                        </p:tgtEl>
                                        <p:attrNameLst>
                                          <p:attrName>ppt_x</p:attrName>
                                          <p:attrName>ppt_y</p:attrName>
                                        </p:attrNameLst>
                                      </p:cBhvr>
                                      <p:rCtr x="14943" y="0"/>
                                    </p:animMotion>
                                  </p:childTnLst>
                                </p:cTn>
                              </p:par>
                              <p:par>
                                <p:cTn id="48" presetID="10" presetClass="entr" presetSubtype="0" fill="hold" grpId="0" nodeType="withEffect">
                                  <p:stCondLst>
                                    <p:cond delay="500"/>
                                  </p:stCondLst>
                                  <p:childTnLst>
                                    <p:set>
                                      <p:cBhvr>
                                        <p:cTn id="49" dur="1" fill="hold">
                                          <p:stCondLst>
                                            <p:cond delay="0"/>
                                          </p:stCondLst>
                                        </p:cTn>
                                        <p:tgtEl>
                                          <p:spTgt spid="98"/>
                                        </p:tgtEl>
                                        <p:attrNameLst>
                                          <p:attrName>style.visibility</p:attrName>
                                        </p:attrNameLst>
                                      </p:cBhvr>
                                      <p:to>
                                        <p:strVal val="visible"/>
                                      </p:to>
                                    </p:set>
                                    <p:animEffect transition="in" filter="fade">
                                      <p:cBhvr>
                                        <p:cTn id="50" dur="500"/>
                                        <p:tgtEl>
                                          <p:spTgt spid="98"/>
                                        </p:tgtEl>
                                      </p:cBhvr>
                                    </p:animEffect>
                                  </p:childTnLst>
                                </p:cTn>
                              </p:par>
                              <p:par>
                                <p:cTn id="51" presetID="63" presetClass="path" presetSubtype="0" repeatCount="indefinite" accel="50000" decel="50000" fill="hold" grpId="1" nodeType="withEffect">
                                  <p:stCondLst>
                                    <p:cond delay="500"/>
                                  </p:stCondLst>
                                  <p:childTnLst>
                                    <p:animMotion origin="layout" path="M -2.5013E-6 4.28406E-6 L 0.29886 4.28406E-6 " pathEditMode="relative" rAng="0" ptsTypes="AA">
                                      <p:cBhvr>
                                        <p:cTn id="52" dur="2000" fill="hold"/>
                                        <p:tgtEl>
                                          <p:spTgt spid="98"/>
                                        </p:tgtEl>
                                        <p:attrNameLst>
                                          <p:attrName>ppt_x</p:attrName>
                                          <p:attrName>ppt_y</p:attrName>
                                        </p:attrNameLst>
                                      </p:cBhvr>
                                      <p:rCtr x="14943" y="0"/>
                                    </p:animMotion>
                                  </p:childTnLst>
                                </p:cTn>
                              </p:par>
                            </p:childTnLst>
                          </p:cTn>
                        </p:par>
                        <p:par>
                          <p:cTn id="53" fill="hold">
                            <p:stCondLst>
                              <p:cond delay="775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p:bldP spid="1339" grpId="0" animBg="1"/>
      <p:bldP spid="18" grpId="0" animBg="1"/>
      <p:bldP spid="1355" grpId="0" animBg="1"/>
      <p:bldP spid="1358" grpId="0" animBg="1"/>
      <p:bldP spid="23" grpId="0"/>
      <p:bldP spid="2" grpId="0" animBg="1"/>
      <p:bldP spid="2" grpId="1" animBg="1"/>
      <p:bldP spid="98" grpId="0" animBg="1"/>
      <p:bldP spid="9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chemeClr val="tx1">
                    <a:alpha val="99000"/>
                  </a:schemeClr>
                </a:solidFill>
              </a:rPr>
              <a:t>Web sites </a:t>
            </a:r>
            <a:endParaRPr dirty="0">
              <a:solidFill>
                <a:schemeClr val="tx1">
                  <a:alpha val="99000"/>
                </a:schemeClr>
              </a:solidFill>
            </a:endParaRPr>
          </a:p>
        </p:txBody>
      </p:sp>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78241"/>
            <a:ext cx="2781081" cy="2781081"/>
          </a:xfrm>
          <a:prstGeom prst="rect">
            <a:avLst/>
          </a:prstGeom>
        </p:spPr>
      </p:pic>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with ASP.NET, Node.js or PHP</a:t>
            </a:r>
          </a:p>
          <a:p>
            <a:pPr marL="3175" indent="0">
              <a:lnSpc>
                <a:spcPct val="100000"/>
              </a:lnSpc>
              <a:buNone/>
            </a:pPr>
            <a:r>
              <a:rPr lang="en-US" sz="2400" dirty="0" smtClean="0">
                <a:latin typeface="+mn-lt"/>
              </a:rPr>
              <a:t>Deploy in seconds with FTP, </a:t>
            </a:r>
            <a:r>
              <a:rPr lang="en-US" sz="2400" dirty="0" err="1" smtClean="0">
                <a:latin typeface="+mn-lt"/>
              </a:rPr>
              <a:t>Git</a:t>
            </a:r>
            <a:r>
              <a:rPr lang="en-US" sz="2400" dirty="0" smtClean="0">
                <a:latin typeface="+mn-lt"/>
              </a:rPr>
              <a:t> or TFS</a:t>
            </a:r>
          </a:p>
          <a:p>
            <a:pPr marL="3175" indent="0">
              <a:lnSpc>
                <a:spcPct val="100000"/>
              </a:lnSpc>
              <a:buNone/>
            </a:pPr>
            <a:r>
              <a:rPr lang="en-US" sz="2400" dirty="0" smtClean="0">
                <a:latin typeface="+mn-lt"/>
              </a:rPr>
              <a:t>Start for free, scale up as your traffic grows</a:t>
            </a:r>
          </a:p>
        </p:txBody>
      </p:sp>
    </p:spTree>
    <p:extLst>
      <p:ext uri="{BB962C8B-B14F-4D97-AF65-F5344CB8AC3E}">
        <p14:creationId xmlns:p14="http://schemas.microsoft.com/office/powerpoint/2010/main" val="3943933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5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Web sites</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467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smtClean="0">
                    <a:solidFill>
                      <a:schemeClr val="tx1">
                        <a:alpha val="99000"/>
                      </a:schemeClr>
                    </a:solidFill>
                    <a:latin typeface="Segoe UI Light" pitchFamily="34" charset="0"/>
                  </a:rPr>
                  <a:t>1</a:t>
                </a:r>
                <a:endParaRPr lang="en-US" sz="6600" dirty="0">
                  <a:solidFill>
                    <a:schemeClr val="tx1">
                      <a:alpha val="99000"/>
                    </a:schemeClr>
                  </a:solidFill>
                  <a:latin typeface="Segoe UI Light" pitchFamily="34" charset="0"/>
                </a:endParaRPr>
              </a:p>
            </p:txBody>
          </p:sp>
          <p:sp>
            <p:nvSpPr>
              <p:cNvPr id="23" name="Rectangle 22"/>
              <p:cNvSpPr/>
              <p:nvPr/>
            </p:nvSpPr>
            <p:spPr bwMode="auto">
              <a:xfrm>
                <a:off x="2543998" y="6093146"/>
                <a:ext cx="8058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0619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67" name="Group 66"/>
          <p:cNvGrpSpPr/>
          <p:nvPr/>
        </p:nvGrpSpPr>
        <p:grpSpPr>
          <a:xfrm>
            <a:off x="-216815" y="5727773"/>
            <a:ext cx="12622489" cy="1046296"/>
            <a:chOff x="-5297672" y="5194194"/>
            <a:chExt cx="16604405" cy="1376362"/>
          </a:xfrm>
        </p:grpSpPr>
        <p:pic>
          <p:nvPicPr>
            <p:cNvPr id="68"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69"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0" name="Picture 2" descr="C:\Users\jonahs\Documents\Dropbox\Projects SCOTT\Azure Deck\Source Images\server-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71" name="Picture 2" descr="C:\Users\jonahs\Documents\Dropbox\Projects SCOTT\Azure Deck\Source Images\server-blu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7"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18"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1" y="0"/>
            <a:ext cx="12188826" cy="983234"/>
            <a:chOff x="-1" y="0"/>
            <a:chExt cx="12188826" cy="983234"/>
          </a:xfrm>
        </p:grpSpPr>
        <p:grpSp>
          <p:nvGrpSpPr>
            <p:cNvPr id="13" name="Group 12"/>
            <p:cNvGrpSpPr/>
            <p:nvPr/>
          </p:nvGrpSpPr>
          <p:grpSpPr>
            <a:xfrm>
              <a:off x="-1" y="0"/>
              <a:ext cx="12180802" cy="983234"/>
              <a:chOff x="-1" y="0"/>
              <a:chExt cx="12180802" cy="983234"/>
            </a:xfrm>
          </p:grpSpPr>
          <p:sp>
            <p:nvSpPr>
              <p:cNvPr id="11" name="Rectangle 1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Rectangle 110"/>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3" name="Group 72"/>
            <p:cNvGrpSpPr/>
            <p:nvPr/>
          </p:nvGrpSpPr>
          <p:grpSpPr>
            <a:xfrm>
              <a:off x="0" y="300008"/>
              <a:ext cx="12188825" cy="683226"/>
              <a:chOff x="0" y="300008"/>
              <a:chExt cx="12188825" cy="683226"/>
            </a:xfrm>
          </p:grpSpPr>
          <p:sp>
            <p:nvSpPr>
              <p:cNvPr id="7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00AEEF">
                        <a:alpha val="99000"/>
                      </a:srgbClr>
                    </a:solidFill>
                  </a:rPr>
                  <a:t>shared</a:t>
                </a:r>
                <a:endParaRPr sz="3200" dirty="0">
                  <a:solidFill>
                    <a:srgbClr val="00AEEF">
                      <a:alpha val="99000"/>
                    </a:srgbClr>
                  </a:solidFill>
                </a:endParaRPr>
              </a:p>
            </p:txBody>
          </p:sp>
          <p:sp>
            <p:nvSpPr>
              <p:cNvPr id="7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sz="3200" dirty="0" smtClean="0">
                    <a:solidFill>
                      <a:srgbClr val="FFFFFF">
                        <a:alpha val="99000"/>
                      </a:srgbClr>
                    </a:solidFill>
                  </a:rPr>
                  <a:t>reserved</a:t>
                </a:r>
                <a:endParaRPr sz="3200" dirty="0">
                  <a:solidFill>
                    <a:srgbClr val="FFFFFF">
                      <a:alpha val="99000"/>
                    </a:srgbClr>
                  </a:solidFill>
                </a:endParaRPr>
              </a:p>
            </p:txBody>
          </p:sp>
          <p:cxnSp>
            <p:nvCxnSpPr>
              <p:cNvPr id="76" name="Straight Connector 7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smtClean="0">
                    <a:solidFill>
                      <a:schemeClr val="bg1">
                        <a:alpha val="99000"/>
                      </a:schemeClr>
                    </a:solidFill>
                  </a:rPr>
                  <a:t>Shared </a:t>
                </a:r>
                <a:r>
                  <a:rPr lang="en-US" sz="1600" b="1" cap="all" dirty="0" err="1" smtClean="0">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418"/>
            <a:ext cx="852458" cy="530688"/>
            <a:chOff x="3774801" y="3161749"/>
            <a:chExt cx="852458" cy="530688"/>
          </a:xfrm>
        </p:grpSpPr>
        <p:sp>
          <p:nvSpPr>
            <p:cNvPr id="109" name="Rectangle 108"/>
            <p:cNvSpPr/>
            <p:nvPr/>
          </p:nvSpPr>
          <p:spPr bwMode="auto">
            <a:xfrm>
              <a:off x="3774801" y="3200546"/>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87081" y="3161749"/>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sp>
        <p:nvSpPr>
          <p:cNvPr id="10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sz="3200" dirty="0" smtClean="0">
                <a:solidFill>
                  <a:schemeClr val="tx1">
                    <a:alpha val="99000"/>
                  </a:schemeClr>
                </a:solidFill>
                <a:latin typeface="Segoe UI" pitchFamily="34" charset="0"/>
                <a:ea typeface="Segoe UI" pitchFamily="34" charset="0"/>
                <a:cs typeface="Segoe UI" pitchFamily="34" charset="0"/>
              </a:rPr>
              <a:t>shared</a:t>
            </a:r>
            <a:endParaRPr sz="3200" dirty="0">
              <a:solidFill>
                <a:schemeClr val="tx1">
                  <a:alpha val="99000"/>
                </a:schemeClr>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sites</a:t>
            </a:r>
            <a:endParaRPr lang="en-US" dirty="0">
              <a:solidFill>
                <a:schemeClr val="bg1">
                  <a:alpha val="99000"/>
                </a:schemeClr>
              </a:solidFill>
            </a:endParaRPr>
          </a:p>
        </p:txBody>
      </p:sp>
    </p:spTree>
    <p:extLst>
      <p:ext uri="{BB962C8B-B14F-4D97-AF65-F5344CB8AC3E}">
        <p14:creationId xmlns:p14="http://schemas.microsoft.com/office/powerpoint/2010/main" val="27270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p:cNvGrpSpPr/>
          <p:nvPr/>
        </p:nvGrpSpPr>
        <p:grpSpPr>
          <a:xfrm>
            <a:off x="3031844" y="1289120"/>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40497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440583"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7" name="Group 6"/>
          <p:cNvGrpSpPr/>
          <p:nvPr/>
        </p:nvGrpSpPr>
        <p:grpSpPr>
          <a:xfrm>
            <a:off x="-292420" y="1589948"/>
            <a:ext cx="6576424" cy="4691237"/>
            <a:chOff x="-292420" y="1589948"/>
            <a:chExt cx="6576424" cy="4691237"/>
          </a:xfrm>
        </p:grpSpPr>
        <p:sp>
          <p:nvSpPr>
            <p:cNvPr id="108"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 y="2752725"/>
              <a:ext cx="6059952" cy="2330247"/>
              <a:chOff x="-1" y="2752725"/>
              <a:chExt cx="6059952" cy="2330247"/>
            </a:xfrm>
          </p:grpSpPr>
          <p:grpSp>
            <p:nvGrpSpPr>
              <p:cNvPr id="96" name="Group 95"/>
              <p:cNvGrpSpPr/>
              <p:nvPr/>
            </p:nvGrpSpPr>
            <p:grpSpPr>
              <a:xfrm>
                <a:off x="5683855" y="3073496"/>
                <a:ext cx="376096" cy="631077"/>
                <a:chOff x="2146300" y="552450"/>
                <a:chExt cx="3428608" cy="5753100"/>
              </a:xfrm>
            </p:grpSpPr>
            <p:pic>
              <p:nvPicPr>
                <p:cNvPr id="103" name="Picture 10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4" name="Rectangle 103"/>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7" name="Group 96"/>
              <p:cNvGrpSpPr/>
              <p:nvPr/>
            </p:nvGrpSpPr>
            <p:grpSpPr>
              <a:xfrm>
                <a:off x="5683855" y="3762695"/>
                <a:ext cx="376096" cy="631077"/>
                <a:chOff x="2146300" y="552450"/>
                <a:chExt cx="3428608" cy="5753100"/>
              </a:xfrm>
            </p:grpSpPr>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2" name="Rectangle 101"/>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98" name="Group 97"/>
              <p:cNvGrpSpPr/>
              <p:nvPr/>
            </p:nvGrpSpPr>
            <p:grpSpPr>
              <a:xfrm>
                <a:off x="5683855" y="4451895"/>
                <a:ext cx="376096" cy="631077"/>
                <a:chOff x="2146300" y="552450"/>
                <a:chExt cx="3428608" cy="5753100"/>
              </a:xfrm>
            </p:grpSpPr>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100" name="Rectangle 99"/>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0" name="TextBox 119"/>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151" name="Group 150"/>
              <p:cNvGrpSpPr/>
              <p:nvPr/>
            </p:nvGrpSpPr>
            <p:grpSpPr>
              <a:xfrm>
                <a:off x="4721992" y="3073496"/>
                <a:ext cx="866164" cy="631077"/>
                <a:chOff x="2146300" y="552450"/>
                <a:chExt cx="7896225" cy="5753100"/>
              </a:xfrm>
            </p:grpSpPr>
            <p:pic>
              <p:nvPicPr>
                <p:cNvPr id="152" name="Picture 1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3" name="Rectangle 15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4" name="Group 153"/>
              <p:cNvGrpSpPr/>
              <p:nvPr/>
            </p:nvGrpSpPr>
            <p:grpSpPr>
              <a:xfrm>
                <a:off x="4721992" y="3762695"/>
                <a:ext cx="866164" cy="631077"/>
                <a:chOff x="2146300" y="552450"/>
                <a:chExt cx="7896225" cy="5753100"/>
              </a:xfrm>
            </p:grpSpPr>
            <p:pic>
              <p:nvPicPr>
                <p:cNvPr id="155" name="Picture 1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6" name="Rectangle 15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57" name="Group 156"/>
              <p:cNvGrpSpPr/>
              <p:nvPr/>
            </p:nvGrpSpPr>
            <p:grpSpPr>
              <a:xfrm>
                <a:off x="4721992" y="4451895"/>
                <a:ext cx="866164" cy="631077"/>
                <a:chOff x="2146300" y="552450"/>
                <a:chExt cx="7896225" cy="5753100"/>
              </a:xfrm>
            </p:grpSpPr>
            <p:pic>
              <p:nvPicPr>
                <p:cNvPr id="158" name="Picture 1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59" name="Rectangle 158"/>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2" name="Group 161"/>
              <p:cNvGrpSpPr/>
              <p:nvPr/>
            </p:nvGrpSpPr>
            <p:grpSpPr>
              <a:xfrm>
                <a:off x="3760131" y="3073496"/>
                <a:ext cx="866164" cy="631077"/>
                <a:chOff x="2146300" y="552450"/>
                <a:chExt cx="7896225" cy="5753100"/>
              </a:xfrm>
            </p:grpSpPr>
            <p:pic>
              <p:nvPicPr>
                <p:cNvPr id="169" name="Picture 1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0" name="Rectangle 16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3" name="Group 162"/>
              <p:cNvGrpSpPr/>
              <p:nvPr/>
            </p:nvGrpSpPr>
            <p:grpSpPr>
              <a:xfrm>
                <a:off x="3760131" y="3762695"/>
                <a:ext cx="866164" cy="631077"/>
                <a:chOff x="2146300" y="552450"/>
                <a:chExt cx="7896225" cy="5753100"/>
              </a:xfrm>
            </p:grpSpPr>
            <p:pic>
              <p:nvPicPr>
                <p:cNvPr id="167" name="Picture 1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8" name="Rectangle 16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64" name="Group 163"/>
              <p:cNvGrpSpPr/>
              <p:nvPr/>
            </p:nvGrpSpPr>
            <p:grpSpPr>
              <a:xfrm>
                <a:off x="3760131" y="4451895"/>
                <a:ext cx="866164" cy="631077"/>
                <a:chOff x="2146300" y="552450"/>
                <a:chExt cx="7896225" cy="5753100"/>
              </a:xfrm>
            </p:grpSpPr>
            <p:pic>
              <p:nvPicPr>
                <p:cNvPr id="165" name="Picture 1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66" name="Rectangle 16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2" name="Group 171"/>
              <p:cNvGrpSpPr/>
              <p:nvPr/>
            </p:nvGrpSpPr>
            <p:grpSpPr>
              <a:xfrm>
                <a:off x="2798270" y="3073496"/>
                <a:ext cx="866164" cy="631077"/>
                <a:chOff x="2146300" y="552450"/>
                <a:chExt cx="7896225" cy="5753100"/>
              </a:xfrm>
            </p:grpSpPr>
            <p:pic>
              <p:nvPicPr>
                <p:cNvPr id="179" name="Picture 1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80" name="Rectangle 17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3" name="Group 172"/>
              <p:cNvGrpSpPr/>
              <p:nvPr/>
            </p:nvGrpSpPr>
            <p:grpSpPr>
              <a:xfrm>
                <a:off x="2798270" y="3762695"/>
                <a:ext cx="866164" cy="631077"/>
                <a:chOff x="2146300" y="552450"/>
                <a:chExt cx="7896225" cy="5753100"/>
              </a:xfrm>
            </p:grpSpPr>
            <p:pic>
              <p:nvPicPr>
                <p:cNvPr id="177" name="Picture 1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8" name="Rectangle 177"/>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74" name="Group 173"/>
              <p:cNvGrpSpPr/>
              <p:nvPr/>
            </p:nvGrpSpPr>
            <p:grpSpPr>
              <a:xfrm>
                <a:off x="2798270" y="4451895"/>
                <a:ext cx="866164" cy="631077"/>
                <a:chOff x="2146300" y="552450"/>
                <a:chExt cx="7896225" cy="5753100"/>
              </a:xfrm>
            </p:grpSpPr>
            <p:pic>
              <p:nvPicPr>
                <p:cNvPr id="175" name="Picture 1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76" name="Rectangle 17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2" name="Group 181"/>
              <p:cNvGrpSpPr/>
              <p:nvPr/>
            </p:nvGrpSpPr>
            <p:grpSpPr>
              <a:xfrm>
                <a:off x="1836409" y="3073496"/>
                <a:ext cx="866164" cy="631077"/>
                <a:chOff x="2146300" y="552450"/>
                <a:chExt cx="7896225" cy="5753100"/>
              </a:xfrm>
            </p:grpSpPr>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90" name="Rectangle 189"/>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3" name="Group 182"/>
              <p:cNvGrpSpPr/>
              <p:nvPr/>
            </p:nvGrpSpPr>
            <p:grpSpPr>
              <a:xfrm>
                <a:off x="1836409" y="3762695"/>
                <a:ext cx="866164" cy="631077"/>
                <a:chOff x="2146300" y="552450"/>
                <a:chExt cx="7896225" cy="5753100"/>
              </a:xfrm>
            </p:grpSpPr>
            <p:pic>
              <p:nvPicPr>
                <p:cNvPr id="187" name="Picture 1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8" name="Rectangle 18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84" name="Group 183"/>
              <p:cNvGrpSpPr/>
              <p:nvPr/>
            </p:nvGrpSpPr>
            <p:grpSpPr>
              <a:xfrm>
                <a:off x="1836409" y="4451895"/>
                <a:ext cx="866164" cy="631077"/>
                <a:chOff x="2146300" y="552450"/>
                <a:chExt cx="7896225" cy="5753100"/>
              </a:xfrm>
            </p:grpSpPr>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186" name="Rectangle 185"/>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2" name="Group 191"/>
              <p:cNvGrpSpPr/>
              <p:nvPr/>
            </p:nvGrpSpPr>
            <p:grpSpPr>
              <a:xfrm>
                <a:off x="874548" y="3073496"/>
                <a:ext cx="866164" cy="631077"/>
                <a:chOff x="2146300" y="552450"/>
                <a:chExt cx="7896225" cy="5753100"/>
              </a:xfrm>
            </p:grpSpPr>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00" name="Rectangle 199"/>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3" name="Group 192"/>
              <p:cNvGrpSpPr/>
              <p:nvPr/>
            </p:nvGrpSpPr>
            <p:grpSpPr>
              <a:xfrm>
                <a:off x="874548" y="3762695"/>
                <a:ext cx="866164" cy="631077"/>
                <a:chOff x="2146300" y="552450"/>
                <a:chExt cx="7896225" cy="5753100"/>
              </a:xfrm>
            </p:grpSpPr>
            <p:pic>
              <p:nvPicPr>
                <p:cNvPr id="197" name="Picture 1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8" name="Rectangle 197"/>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94" name="Group 193"/>
              <p:cNvGrpSpPr/>
              <p:nvPr/>
            </p:nvGrpSpPr>
            <p:grpSpPr>
              <a:xfrm>
                <a:off x="874548" y="4451895"/>
                <a:ext cx="866164" cy="631077"/>
                <a:chOff x="2146300" y="552450"/>
                <a:chExt cx="7896225" cy="5753100"/>
              </a:xfrm>
            </p:grpSpPr>
            <p:pic>
              <p:nvPicPr>
                <p:cNvPr id="195" name="Picture 1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196" name="Rectangle 195"/>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2" name="Group 201"/>
              <p:cNvGrpSpPr/>
              <p:nvPr/>
            </p:nvGrpSpPr>
            <p:grpSpPr>
              <a:xfrm>
                <a:off x="-1" y="3073496"/>
                <a:ext cx="778852" cy="631077"/>
                <a:chOff x="2942264" y="552450"/>
                <a:chExt cx="7100261" cy="5753100"/>
              </a:xfrm>
            </p:grpSpPr>
            <p:pic>
              <p:nvPicPr>
                <p:cNvPr id="209" name="Picture 208"/>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10" name="Rectangle 209"/>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3" name="Group 202"/>
              <p:cNvGrpSpPr/>
              <p:nvPr/>
            </p:nvGrpSpPr>
            <p:grpSpPr>
              <a:xfrm>
                <a:off x="-1" y="3762695"/>
                <a:ext cx="778852" cy="631077"/>
                <a:chOff x="2942264" y="552450"/>
                <a:chExt cx="7100261" cy="5753100"/>
              </a:xfrm>
            </p:grpSpPr>
            <p:pic>
              <p:nvPicPr>
                <p:cNvPr id="207" name="Picture 206"/>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8" name="Rectangle 207"/>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04" name="Group 203"/>
              <p:cNvGrpSpPr/>
              <p:nvPr/>
            </p:nvGrpSpPr>
            <p:grpSpPr>
              <a:xfrm>
                <a:off x="-1" y="4451895"/>
                <a:ext cx="778852" cy="631077"/>
                <a:chOff x="2942264" y="552450"/>
                <a:chExt cx="7100261" cy="5753100"/>
              </a:xfrm>
            </p:grpSpPr>
            <p:pic>
              <p:nvPicPr>
                <p:cNvPr id="205" name="Picture 204"/>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06" name="Rectangle 205"/>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12" name="Group 211"/>
              <p:cNvGrpSpPr/>
              <p:nvPr/>
            </p:nvGrpSpPr>
            <p:grpSpPr>
              <a:xfrm>
                <a:off x="3766901" y="3074226"/>
                <a:ext cx="866164" cy="631077"/>
                <a:chOff x="2146303" y="552449"/>
                <a:chExt cx="7896222" cy="5753100"/>
              </a:xfrm>
            </p:grpSpPr>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3" y="552449"/>
                  <a:ext cx="7896222" cy="5753100"/>
                </a:xfrm>
                <a:prstGeom prst="rect">
                  <a:avLst/>
                </a:prstGeom>
              </p:spPr>
            </p:pic>
            <p:sp>
              <p:nvSpPr>
                <p:cNvPr id="214" name="Rectangle 213"/>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grpSp>
      <p:grpSp>
        <p:nvGrpSpPr>
          <p:cNvPr id="8" name="Group 7"/>
          <p:cNvGrpSpPr/>
          <p:nvPr/>
        </p:nvGrpSpPr>
        <p:grpSpPr>
          <a:xfrm>
            <a:off x="3774801" y="3844693"/>
            <a:ext cx="852458" cy="530688"/>
            <a:chOff x="3780607" y="3155943"/>
            <a:chExt cx="852458" cy="530688"/>
          </a:xfrm>
        </p:grpSpPr>
        <p:sp>
          <p:nvSpPr>
            <p:cNvPr id="109" name="Rectangle 108"/>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0" name="Rectangle 109"/>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4" name="Group 113"/>
          <p:cNvGrpSpPr/>
          <p:nvPr/>
        </p:nvGrpSpPr>
        <p:grpSpPr>
          <a:xfrm>
            <a:off x="1850962" y="4536375"/>
            <a:ext cx="852458" cy="530688"/>
            <a:chOff x="3780607" y="3155943"/>
            <a:chExt cx="852458" cy="530688"/>
          </a:xfrm>
        </p:grpSpPr>
        <p:sp>
          <p:nvSpPr>
            <p:cNvPr id="115" name="Rectangle 114"/>
            <p:cNvSpPr/>
            <p:nvPr/>
          </p:nvSpPr>
          <p:spPr bwMode="auto">
            <a:xfrm>
              <a:off x="3780607" y="3194740"/>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ectangle 115"/>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119" name="Group 118"/>
          <p:cNvGrpSpPr/>
          <p:nvPr/>
        </p:nvGrpSpPr>
        <p:grpSpPr>
          <a:xfrm>
            <a:off x="-1" y="0"/>
            <a:ext cx="12188826" cy="983234"/>
            <a:chOff x="-1" y="0"/>
            <a:chExt cx="12188826" cy="983234"/>
          </a:xfrm>
        </p:grpSpPr>
        <p:grpSp>
          <p:nvGrpSpPr>
            <p:cNvPr id="121" name="Group 120"/>
            <p:cNvGrpSpPr/>
            <p:nvPr/>
          </p:nvGrpSpPr>
          <p:grpSpPr>
            <a:xfrm>
              <a:off x="-1" y="0"/>
              <a:ext cx="12180802" cy="983234"/>
              <a:chOff x="-1" y="0"/>
              <a:chExt cx="12180802" cy="983234"/>
            </a:xfrm>
          </p:grpSpPr>
          <p:sp>
            <p:nvSpPr>
              <p:cNvPr id="131" name="Rectangle 130"/>
              <p:cNvSpPr/>
              <p:nvPr/>
            </p:nvSpPr>
            <p:spPr bwMode="auto">
              <a:xfrm>
                <a:off x="-1" y="0"/>
                <a:ext cx="6772189"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2" name="Rectangle 131"/>
              <p:cNvSpPr/>
              <p:nvPr/>
            </p:nvSpPr>
            <p:spPr bwMode="auto">
              <a:xfrm>
                <a:off x="6258296" y="0"/>
                <a:ext cx="2360742"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3" name="Rectangle 132"/>
              <p:cNvSpPr/>
              <p:nvPr/>
            </p:nvSpPr>
            <p:spPr bwMode="auto">
              <a:xfrm>
                <a:off x="8573718" y="0"/>
                <a:ext cx="3607083"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0" y="300008"/>
              <a:ext cx="12188825" cy="683226"/>
              <a:chOff x="0" y="300008"/>
              <a:chExt cx="12188825" cy="683226"/>
            </a:xfrm>
          </p:grpSpPr>
          <p:sp>
            <p:nvSpPr>
              <p:cNvPr id="124"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shared</a:t>
                </a:r>
                <a:endParaRPr lang="en-US" sz="3200" dirty="0">
                  <a:solidFill>
                    <a:srgbClr val="00AEEF">
                      <a:alpha val="99000"/>
                    </a:srgbClr>
                  </a:solidFill>
                </a:endParaRPr>
              </a:p>
            </p:txBody>
          </p:sp>
          <p:sp>
            <p:nvSpPr>
              <p:cNvPr id="125"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reserved</a:t>
                </a:r>
                <a:endParaRPr lang="en-US" sz="3200" dirty="0">
                  <a:solidFill>
                    <a:srgbClr val="FFFFFF">
                      <a:alpha val="99000"/>
                    </a:srgbClr>
                  </a:solidFill>
                </a:endParaRPr>
              </a:p>
            </p:txBody>
          </p:sp>
          <p:cxnSp>
            <p:nvCxnSpPr>
              <p:cNvPr id="126" name="Straight Connector 125"/>
              <p:cNvCxnSpPr/>
              <p:nvPr/>
            </p:nvCxnSpPr>
            <p:spPr>
              <a:xfrm flipV="1">
                <a:off x="6772188"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772188" y="300008"/>
                <a:ext cx="1801530"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8573718"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8573718" y="983233"/>
                <a:ext cx="3615107"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0" y="983233"/>
                <a:ext cx="6770962"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07"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shared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11" name="Group 110"/>
          <p:cNvGrpSpPr/>
          <p:nvPr/>
        </p:nvGrpSpPr>
        <p:grpSpPr>
          <a:xfrm>
            <a:off x="-216815" y="5727773"/>
            <a:ext cx="12622489" cy="1046296"/>
            <a:chOff x="-5297672" y="5194194"/>
            <a:chExt cx="16604405" cy="1376362"/>
          </a:xfrm>
        </p:grpSpPr>
        <p:pic>
          <p:nvPicPr>
            <p:cNvPr id="11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13"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4"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5"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3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3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8475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92420" y="1589948"/>
            <a:ext cx="6576424" cy="4691237"/>
            <a:chOff x="-292420" y="1589948"/>
            <a:chExt cx="6576424" cy="4691237"/>
          </a:xfrm>
        </p:grpSpPr>
        <p:grpSp>
          <p:nvGrpSpPr>
            <p:cNvPr id="226" name="Group 225"/>
            <p:cNvGrpSpPr/>
            <p:nvPr/>
          </p:nvGrpSpPr>
          <p:grpSpPr>
            <a:xfrm>
              <a:off x="-292420" y="1589948"/>
              <a:ext cx="6576424" cy="4691237"/>
              <a:chOff x="-292420" y="1589948"/>
              <a:chExt cx="6576424" cy="4691237"/>
            </a:xfrm>
          </p:grpSpPr>
          <p:sp>
            <p:nvSpPr>
              <p:cNvPr id="227" name="Isosceles Triangle 107"/>
              <p:cNvSpPr/>
              <p:nvPr/>
            </p:nvSpPr>
            <p:spPr bwMode="auto">
              <a:xfrm rot="9464752">
                <a:off x="-292420" y="1589948"/>
                <a:ext cx="6576424" cy="4691237"/>
              </a:xfrm>
              <a:custGeom>
                <a:avLst/>
                <a:gdLst/>
                <a:ahLst/>
                <a:cxnLst/>
                <a:rect l="l" t="t" r="r" b="b"/>
                <a:pathLst>
                  <a:path w="6576424" h="4691237">
                    <a:moveTo>
                      <a:pt x="5581454" y="4691237"/>
                    </a:moveTo>
                    <a:lnTo>
                      <a:pt x="83737" y="2441599"/>
                    </a:lnTo>
                    <a:cubicBezTo>
                      <a:pt x="14874" y="2413420"/>
                      <a:pt x="-18108" y="2334752"/>
                      <a:pt x="10070" y="2265888"/>
                    </a:cubicBezTo>
                    <a:lnTo>
                      <a:pt x="902996" y="83737"/>
                    </a:lnTo>
                    <a:cubicBezTo>
                      <a:pt x="931175" y="14873"/>
                      <a:pt x="1009843" y="-18109"/>
                      <a:pt x="1078707" y="10070"/>
                    </a:cubicBezTo>
                    <a:lnTo>
                      <a:pt x="2496672" y="590294"/>
                    </a:lnTo>
                    <a:lnTo>
                      <a:pt x="2618177" y="296621"/>
                    </a:lnTo>
                    <a:lnTo>
                      <a:pt x="2789208" y="709998"/>
                    </a:lnTo>
                    <a:lnTo>
                      <a:pt x="4875474" y="1563688"/>
                    </a:lnTo>
                    <a:lnTo>
                      <a:pt x="4996979" y="1270015"/>
                    </a:lnTo>
                    <a:lnTo>
                      <a:pt x="5168010" y="1683393"/>
                    </a:lnTo>
                    <a:lnTo>
                      <a:pt x="6576424" y="2259708"/>
                    </a:ln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28" name="Group 227"/>
              <p:cNvGrpSpPr/>
              <p:nvPr/>
            </p:nvGrpSpPr>
            <p:grpSpPr>
              <a:xfrm>
                <a:off x="-1" y="2752725"/>
                <a:ext cx="6059952" cy="2330247"/>
                <a:chOff x="-1" y="2752725"/>
                <a:chExt cx="6059952" cy="2330247"/>
              </a:xfrm>
            </p:grpSpPr>
            <p:grpSp>
              <p:nvGrpSpPr>
                <p:cNvPr id="229" name="Group 228"/>
                <p:cNvGrpSpPr/>
                <p:nvPr/>
              </p:nvGrpSpPr>
              <p:grpSpPr>
                <a:xfrm>
                  <a:off x="5683855" y="3073496"/>
                  <a:ext cx="376096" cy="631077"/>
                  <a:chOff x="2146300" y="552450"/>
                  <a:chExt cx="3428608" cy="5753100"/>
                </a:xfrm>
              </p:grpSpPr>
              <p:pic>
                <p:nvPicPr>
                  <p:cNvPr id="294" name="Picture 29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5" name="Rectangle 294"/>
                  <p:cNvSpPr/>
                  <p:nvPr/>
                </p:nvSpPr>
                <p:spPr bwMode="auto">
                  <a:xfrm>
                    <a:off x="2271253" y="1651094"/>
                    <a:ext cx="3303655" cy="44842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0" name="Group 229"/>
                <p:cNvGrpSpPr/>
                <p:nvPr/>
              </p:nvGrpSpPr>
              <p:grpSpPr>
                <a:xfrm>
                  <a:off x="5683855" y="3762695"/>
                  <a:ext cx="376096" cy="631077"/>
                  <a:chOff x="2146300" y="552450"/>
                  <a:chExt cx="3428608" cy="5753100"/>
                </a:xfrm>
              </p:grpSpPr>
              <p:pic>
                <p:nvPicPr>
                  <p:cNvPr id="292" name="Picture 29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3" name="Rectangle 292"/>
                  <p:cNvSpPr/>
                  <p:nvPr/>
                </p:nvSpPr>
                <p:spPr bwMode="auto">
                  <a:xfrm>
                    <a:off x="2271253" y="1651094"/>
                    <a:ext cx="3303655" cy="4484231"/>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1" name="Group 230"/>
                <p:cNvGrpSpPr/>
                <p:nvPr/>
              </p:nvGrpSpPr>
              <p:grpSpPr>
                <a:xfrm>
                  <a:off x="5683855" y="4451895"/>
                  <a:ext cx="376096" cy="631077"/>
                  <a:chOff x="2146300" y="552450"/>
                  <a:chExt cx="3428608" cy="5753100"/>
                </a:xfrm>
              </p:grpSpPr>
              <p:pic>
                <p:nvPicPr>
                  <p:cNvPr id="290" name="Picture 28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46300" y="552450"/>
                    <a:ext cx="3428607" cy="5753100"/>
                  </a:xfrm>
                  <a:prstGeom prst="rect">
                    <a:avLst/>
                  </a:prstGeom>
                </p:spPr>
              </p:pic>
              <p:sp>
                <p:nvSpPr>
                  <p:cNvPr id="291" name="Rectangle 290"/>
                  <p:cNvSpPr/>
                  <p:nvPr/>
                </p:nvSpPr>
                <p:spPr bwMode="auto">
                  <a:xfrm>
                    <a:off x="2271253" y="1651094"/>
                    <a:ext cx="3303655" cy="448423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32" name="TextBox 231"/>
                <p:cNvSpPr txBox="1"/>
                <p:nvPr/>
              </p:nvSpPr>
              <p:spPr>
                <a:xfrm>
                  <a:off x="227012" y="2752725"/>
                  <a:ext cx="2757145" cy="221599"/>
                </a:xfrm>
                <a:prstGeom prst="rect">
                  <a:avLst/>
                </a:prstGeom>
                <a:noFill/>
              </p:spPr>
              <p:txBody>
                <a:bodyPr wrap="squar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Shared </a:t>
                  </a:r>
                  <a:r>
                    <a:rPr lang="en-US" sz="1600" b="1" cap="all" dirty="0" err="1">
                      <a:solidFill>
                        <a:schemeClr val="bg1">
                          <a:alpha val="99000"/>
                        </a:schemeClr>
                      </a:solidFill>
                    </a:rPr>
                    <a:t>instanceS</a:t>
                  </a:r>
                  <a:endParaRPr lang="en-US" sz="1600" b="1" cap="all" dirty="0">
                    <a:solidFill>
                      <a:schemeClr val="bg1">
                        <a:alpha val="99000"/>
                      </a:schemeClr>
                    </a:solidFill>
                  </a:endParaRPr>
                </a:p>
              </p:txBody>
            </p:sp>
            <p:grpSp>
              <p:nvGrpSpPr>
                <p:cNvPr id="233" name="Group 232"/>
                <p:cNvGrpSpPr/>
                <p:nvPr/>
              </p:nvGrpSpPr>
              <p:grpSpPr>
                <a:xfrm>
                  <a:off x="4721992" y="3073496"/>
                  <a:ext cx="866164" cy="631077"/>
                  <a:chOff x="2146300" y="552450"/>
                  <a:chExt cx="7896225" cy="5753100"/>
                </a:xfrm>
              </p:grpSpPr>
              <p:pic>
                <p:nvPicPr>
                  <p:cNvPr id="288" name="Picture 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9" name="Rectangle 28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4" name="Group 233"/>
                <p:cNvGrpSpPr/>
                <p:nvPr/>
              </p:nvGrpSpPr>
              <p:grpSpPr>
                <a:xfrm>
                  <a:off x="4721992" y="3762695"/>
                  <a:ext cx="866164" cy="631077"/>
                  <a:chOff x="2146300" y="552450"/>
                  <a:chExt cx="7896225" cy="5753100"/>
                </a:xfrm>
              </p:grpSpPr>
              <p:pic>
                <p:nvPicPr>
                  <p:cNvPr id="286" name="Picture 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7" name="Rectangle 28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5" name="Group 234"/>
                <p:cNvGrpSpPr/>
                <p:nvPr/>
              </p:nvGrpSpPr>
              <p:grpSpPr>
                <a:xfrm>
                  <a:off x="4721992" y="4451895"/>
                  <a:ext cx="866164" cy="631077"/>
                  <a:chOff x="2146300" y="552450"/>
                  <a:chExt cx="7896225" cy="5753100"/>
                </a:xfrm>
              </p:grpSpPr>
              <p:pic>
                <p:nvPicPr>
                  <p:cNvPr id="28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5" name="Rectangle 28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6" name="Group 235"/>
                <p:cNvGrpSpPr/>
                <p:nvPr/>
              </p:nvGrpSpPr>
              <p:grpSpPr>
                <a:xfrm>
                  <a:off x="3760131" y="3073496"/>
                  <a:ext cx="866164" cy="631077"/>
                  <a:chOff x="2146300" y="552450"/>
                  <a:chExt cx="7896225" cy="5753100"/>
                </a:xfrm>
              </p:grpSpPr>
              <p:pic>
                <p:nvPicPr>
                  <p:cNvPr id="282" name="Picture 2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3" name="Rectangle 28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7" name="Group 236"/>
                <p:cNvGrpSpPr/>
                <p:nvPr/>
              </p:nvGrpSpPr>
              <p:grpSpPr>
                <a:xfrm>
                  <a:off x="3760131" y="3762695"/>
                  <a:ext cx="866164" cy="631077"/>
                  <a:chOff x="2146300" y="552450"/>
                  <a:chExt cx="7896225" cy="5753100"/>
                </a:xfrm>
              </p:grpSpPr>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81" name="Rectangle 280"/>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8" name="Group 237"/>
                <p:cNvGrpSpPr/>
                <p:nvPr/>
              </p:nvGrpSpPr>
              <p:grpSpPr>
                <a:xfrm>
                  <a:off x="3760131" y="4451895"/>
                  <a:ext cx="866164" cy="631077"/>
                  <a:chOff x="2146300" y="552450"/>
                  <a:chExt cx="7896225" cy="5753100"/>
                </a:xfrm>
              </p:grpSpPr>
              <p:pic>
                <p:nvPicPr>
                  <p:cNvPr id="278" name="Picture 2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9" name="Rectangle 27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39" name="Group 238"/>
                <p:cNvGrpSpPr/>
                <p:nvPr/>
              </p:nvGrpSpPr>
              <p:grpSpPr>
                <a:xfrm>
                  <a:off x="2798270" y="3073496"/>
                  <a:ext cx="866164" cy="631077"/>
                  <a:chOff x="2146300" y="552450"/>
                  <a:chExt cx="7896225" cy="5753100"/>
                </a:xfrm>
              </p:grpSpPr>
              <p:pic>
                <p:nvPicPr>
                  <p:cNvPr id="276" name="Picture 2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7" name="Rectangle 276"/>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0" name="Group 239"/>
                <p:cNvGrpSpPr/>
                <p:nvPr/>
              </p:nvGrpSpPr>
              <p:grpSpPr>
                <a:xfrm>
                  <a:off x="2798270" y="3762695"/>
                  <a:ext cx="866164" cy="631077"/>
                  <a:chOff x="2146300" y="552450"/>
                  <a:chExt cx="7896225" cy="5753100"/>
                </a:xfrm>
              </p:grpSpPr>
              <p:pic>
                <p:nvPicPr>
                  <p:cNvPr id="274" name="Picture 2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5" name="Rectangle 27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1" name="Group 240"/>
                <p:cNvGrpSpPr/>
                <p:nvPr/>
              </p:nvGrpSpPr>
              <p:grpSpPr>
                <a:xfrm>
                  <a:off x="2798270" y="4451895"/>
                  <a:ext cx="866164" cy="631077"/>
                  <a:chOff x="2146300" y="552450"/>
                  <a:chExt cx="7896225" cy="5753100"/>
                </a:xfrm>
              </p:grpSpPr>
              <p:pic>
                <p:nvPicPr>
                  <p:cNvPr id="272" name="Picture 2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73" name="Rectangle 27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2" name="Group 241"/>
                <p:cNvGrpSpPr/>
                <p:nvPr/>
              </p:nvGrpSpPr>
              <p:grpSpPr>
                <a:xfrm>
                  <a:off x="1836409" y="3073496"/>
                  <a:ext cx="866164" cy="631077"/>
                  <a:chOff x="2146300" y="552450"/>
                  <a:chExt cx="7896225" cy="5753100"/>
                </a:xfrm>
              </p:grpSpPr>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71" name="Rectangle 27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3" name="Group 242"/>
                <p:cNvGrpSpPr/>
                <p:nvPr/>
              </p:nvGrpSpPr>
              <p:grpSpPr>
                <a:xfrm>
                  <a:off x="1836409" y="3762695"/>
                  <a:ext cx="866164" cy="631077"/>
                  <a:chOff x="2146300" y="552450"/>
                  <a:chExt cx="7896225" cy="5753100"/>
                </a:xfrm>
              </p:grpSpPr>
              <p:pic>
                <p:nvPicPr>
                  <p:cNvPr id="268" name="Picture 2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9" name="Rectangle 268"/>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4" name="Group 243"/>
                <p:cNvGrpSpPr/>
                <p:nvPr/>
              </p:nvGrpSpPr>
              <p:grpSpPr>
                <a:xfrm>
                  <a:off x="1836409" y="4451895"/>
                  <a:ext cx="866164" cy="631077"/>
                  <a:chOff x="2146300" y="552450"/>
                  <a:chExt cx="7896225" cy="5753100"/>
                </a:xfrm>
              </p:grpSpPr>
              <p:pic>
                <p:nvPicPr>
                  <p:cNvPr id="266" name="Picture 2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a:solidFill>
                    <a:srgbClr val="FFC000"/>
                  </a:solidFill>
                  <a:ln>
                    <a:noFill/>
                    <a:headEnd type="none" w="med" len="med"/>
                    <a:tailEnd type="none" w="med" len="med"/>
                  </a:ln>
                  <a:effectLst/>
                </p:spPr>
              </p:pic>
              <p:sp>
                <p:nvSpPr>
                  <p:cNvPr id="267" name="Rectangle 266"/>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5" name="Group 244"/>
                <p:cNvGrpSpPr/>
                <p:nvPr/>
              </p:nvGrpSpPr>
              <p:grpSpPr>
                <a:xfrm>
                  <a:off x="874548" y="3073496"/>
                  <a:ext cx="866164" cy="631077"/>
                  <a:chOff x="2146300" y="552450"/>
                  <a:chExt cx="7896225" cy="5753100"/>
                </a:xfrm>
              </p:grpSpPr>
              <p:pic>
                <p:nvPicPr>
                  <p:cNvPr id="264" name="Picture 2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5" name="Rectangle 264"/>
                  <p:cNvSpPr/>
                  <p:nvPr/>
                </p:nvSpPr>
                <p:spPr bwMode="auto">
                  <a:xfrm>
                    <a:off x="2271251" y="1651097"/>
                    <a:ext cx="7659329" cy="448423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6" name="Group 245"/>
                <p:cNvGrpSpPr/>
                <p:nvPr/>
              </p:nvGrpSpPr>
              <p:grpSpPr>
                <a:xfrm>
                  <a:off x="874548" y="3762695"/>
                  <a:ext cx="866164" cy="631077"/>
                  <a:chOff x="2146300" y="552450"/>
                  <a:chExt cx="7896225" cy="5753100"/>
                </a:xfrm>
              </p:grpSpPr>
              <p:pic>
                <p:nvPicPr>
                  <p:cNvPr id="262" name="Picture 2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3" name="Rectangle 262"/>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7" name="Group 246"/>
                <p:cNvGrpSpPr/>
                <p:nvPr/>
              </p:nvGrpSpPr>
              <p:grpSpPr>
                <a:xfrm>
                  <a:off x="874548" y="4451895"/>
                  <a:ext cx="866164" cy="631077"/>
                  <a:chOff x="2146300" y="552450"/>
                  <a:chExt cx="7896225" cy="5753100"/>
                </a:xfrm>
              </p:grpSpPr>
              <p:pic>
                <p:nvPicPr>
                  <p:cNvPr id="260" name="Picture 2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261" name="Rectangle 260"/>
                  <p:cNvSpPr/>
                  <p:nvPr/>
                </p:nvSpPr>
                <p:spPr bwMode="auto">
                  <a:xfrm>
                    <a:off x="2271251" y="1651097"/>
                    <a:ext cx="7659329" cy="448423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8" name="Group 247"/>
                <p:cNvGrpSpPr/>
                <p:nvPr/>
              </p:nvGrpSpPr>
              <p:grpSpPr>
                <a:xfrm>
                  <a:off x="-1" y="3073496"/>
                  <a:ext cx="778852" cy="631077"/>
                  <a:chOff x="2942264" y="552450"/>
                  <a:chExt cx="7100261" cy="5753100"/>
                </a:xfrm>
              </p:grpSpPr>
              <p:pic>
                <p:nvPicPr>
                  <p:cNvPr id="258" name="Picture 25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9" name="Rectangle 258"/>
                  <p:cNvSpPr/>
                  <p:nvPr/>
                </p:nvSpPr>
                <p:spPr bwMode="auto">
                  <a:xfrm>
                    <a:off x="2942266" y="1651094"/>
                    <a:ext cx="6988310" cy="4484236"/>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49" name="Group 248"/>
                <p:cNvGrpSpPr/>
                <p:nvPr/>
              </p:nvGrpSpPr>
              <p:grpSpPr>
                <a:xfrm>
                  <a:off x="-1" y="3762695"/>
                  <a:ext cx="778852" cy="631077"/>
                  <a:chOff x="2942264" y="552450"/>
                  <a:chExt cx="7100261" cy="5753100"/>
                </a:xfrm>
              </p:grpSpPr>
              <p:pic>
                <p:nvPicPr>
                  <p:cNvPr id="256" name="Picture 255"/>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7" name="Rectangle 256"/>
                  <p:cNvSpPr/>
                  <p:nvPr/>
                </p:nvSpPr>
                <p:spPr bwMode="auto">
                  <a:xfrm>
                    <a:off x="2942266" y="1651094"/>
                    <a:ext cx="6988301"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250" name="Group 249"/>
                <p:cNvGrpSpPr/>
                <p:nvPr/>
              </p:nvGrpSpPr>
              <p:grpSpPr>
                <a:xfrm>
                  <a:off x="-1" y="4451895"/>
                  <a:ext cx="778852" cy="631077"/>
                  <a:chOff x="2942264" y="552450"/>
                  <a:chExt cx="7100261" cy="5753100"/>
                </a:xfrm>
              </p:grpSpPr>
              <p:pic>
                <p:nvPicPr>
                  <p:cNvPr id="254" name="Picture 253"/>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42264" y="552450"/>
                    <a:ext cx="7100261" cy="5753100"/>
                  </a:xfrm>
                  <a:prstGeom prst="rect">
                    <a:avLst/>
                  </a:prstGeom>
                </p:spPr>
              </p:pic>
              <p:sp>
                <p:nvSpPr>
                  <p:cNvPr id="255" name="Rectangle 254"/>
                  <p:cNvSpPr/>
                  <p:nvPr/>
                </p:nvSpPr>
                <p:spPr bwMode="auto">
                  <a:xfrm>
                    <a:off x="2942266" y="1651094"/>
                    <a:ext cx="6988310" cy="4484236"/>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grpSp>
        <p:grpSp>
          <p:nvGrpSpPr>
            <p:cNvPr id="299" name="Group 298"/>
            <p:cNvGrpSpPr/>
            <p:nvPr/>
          </p:nvGrpSpPr>
          <p:grpSpPr>
            <a:xfrm>
              <a:off x="1850962" y="4536375"/>
              <a:ext cx="852458" cy="527785"/>
              <a:chOff x="3780607" y="3155943"/>
              <a:chExt cx="852458" cy="527785"/>
            </a:xfrm>
          </p:grpSpPr>
          <p:sp>
            <p:nvSpPr>
              <p:cNvPr id="300" name="Rectangle 299"/>
              <p:cNvSpPr/>
              <p:nvPr/>
            </p:nvSpPr>
            <p:spPr bwMode="auto">
              <a:xfrm>
                <a:off x="3780607" y="3191837"/>
                <a:ext cx="840178" cy="491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1" name="Rectangle 300"/>
              <p:cNvSpPr/>
              <p:nvPr/>
            </p:nvSpPr>
            <p:spPr bwMode="auto">
              <a:xfrm>
                <a:off x="3792887" y="315594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grpSp>
        <p:nvGrpSpPr>
          <p:cNvPr id="10" name="Group 9"/>
          <p:cNvGrpSpPr/>
          <p:nvPr/>
        </p:nvGrpSpPr>
        <p:grpSpPr>
          <a:xfrm>
            <a:off x="-1" y="0"/>
            <a:ext cx="12180802" cy="983234"/>
            <a:chOff x="-1" y="0"/>
            <a:chExt cx="12180802" cy="983234"/>
          </a:xfrm>
        </p:grpSpPr>
        <p:sp>
          <p:nvSpPr>
            <p:cNvPr id="191" name="Rectangle 190"/>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1" name="Rectangle 200"/>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1" name="Rectangle 210"/>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1</a:t>
                </a:r>
              </a:p>
            </p:txBody>
          </p:sp>
          <p:sp>
            <p:nvSpPr>
              <p:cNvPr id="23" name="Rectangle 22"/>
              <p:cNvSpPr/>
              <p:nvPr/>
            </p:nvSpPr>
            <p:spPr bwMode="auto">
              <a:xfrm>
                <a:off x="2543998" y="6093146"/>
                <a:ext cx="750100"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3760131"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sp>
        <p:nvSpPr>
          <p:cNvPr id="4" name="Rectangle 3"/>
          <p:cNvSpPr/>
          <p:nvPr/>
        </p:nvSpPr>
        <p:spPr bwMode="auto">
          <a:xfrm>
            <a:off x="8587619" y="300008"/>
            <a:ext cx="2089625" cy="767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305" name="Group 304"/>
          <p:cNvGrpSpPr/>
          <p:nvPr/>
        </p:nvGrpSpPr>
        <p:grpSpPr>
          <a:xfrm>
            <a:off x="3759726" y="3762623"/>
            <a:ext cx="866164" cy="631078"/>
            <a:chOff x="5633504" y="3707933"/>
            <a:chExt cx="866164" cy="631078"/>
          </a:xfrm>
        </p:grpSpPr>
        <p:grpSp>
          <p:nvGrpSpPr>
            <p:cNvPr id="306" name="Group 305"/>
            <p:cNvGrpSpPr/>
            <p:nvPr/>
          </p:nvGrpSpPr>
          <p:grpSpPr>
            <a:xfrm>
              <a:off x="5633504" y="3707933"/>
              <a:ext cx="866164" cy="631078"/>
              <a:chOff x="2146300" y="552450"/>
              <a:chExt cx="7896225" cy="5753100"/>
            </a:xfrm>
          </p:grpSpPr>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309" name="Rectangle 308"/>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07" name="Rectangle 306"/>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sym typeface="Wingdings" pitchFamily="2" charset="2"/>
                </a:rPr>
                <a:t>:-)</a:t>
              </a:r>
              <a:endParaRPr lang="en-US" sz="2800" dirty="0" smtClean="0">
                <a:gradFill>
                  <a:gsLst>
                    <a:gs pos="0">
                      <a:srgbClr val="FFFFFF"/>
                    </a:gs>
                    <a:gs pos="100000">
                      <a:srgbClr val="FFFFFF"/>
                    </a:gs>
                  </a:gsLst>
                  <a:lin ang="5400000" scaled="0"/>
                </a:gradFill>
              </a:endParaRPr>
            </a:p>
          </p:txBody>
        </p:sp>
      </p:grpSp>
      <p:grpSp>
        <p:nvGrpSpPr>
          <p:cNvPr id="310" name="Group 309"/>
          <p:cNvGrpSpPr/>
          <p:nvPr/>
        </p:nvGrpSpPr>
        <p:grpSpPr>
          <a:xfrm>
            <a:off x="3031844" y="1293202"/>
            <a:ext cx="7645400" cy="914096"/>
            <a:chOff x="3031844" y="1170370"/>
            <a:chExt cx="7645400" cy="914096"/>
          </a:xfrm>
        </p:grpSpPr>
        <p:grpSp>
          <p:nvGrpSpPr>
            <p:cNvPr id="314" name="Group 313"/>
            <p:cNvGrpSpPr/>
            <p:nvPr/>
          </p:nvGrpSpPr>
          <p:grpSpPr>
            <a:xfrm>
              <a:off x="3031844" y="1170370"/>
              <a:ext cx="7645400" cy="914096"/>
              <a:chOff x="2540230" y="5754872"/>
              <a:chExt cx="7645400" cy="914096"/>
            </a:xfrm>
          </p:grpSpPr>
          <p:sp>
            <p:nvSpPr>
              <p:cNvPr id="315" name="Rectangle 314"/>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6" name="TextBox 315"/>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0</a:t>
                </a:r>
              </a:p>
            </p:txBody>
          </p:sp>
          <p:sp>
            <p:nvSpPr>
              <p:cNvPr id="317" name="Rectangle 316"/>
              <p:cNvSpPr/>
              <p:nvPr/>
            </p:nvSpPr>
            <p:spPr bwMode="auto">
              <a:xfrm>
                <a:off x="2543998" y="6093146"/>
                <a:ext cx="264591"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12" name="Rectangle 311"/>
            <p:cNvSpPr/>
            <p:nvPr/>
          </p:nvSpPr>
          <p:spPr bwMode="auto">
            <a:xfrm>
              <a:off x="316491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5"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5" name="Title 4"/>
          <p:cNvSpPr>
            <a:spLocks noGrp="1"/>
          </p:cNvSpPr>
          <p:nvPr>
            <p:ph type="title"/>
          </p:nvPr>
        </p:nvSpPr>
        <p:spPr>
          <a:xfrm>
            <a:off x="519112" y="228600"/>
            <a:ext cx="11149013" cy="747897"/>
          </a:xfrm>
        </p:spPr>
        <p:txBody>
          <a:bodyPr/>
          <a:lstStyle/>
          <a:p>
            <a:r>
              <a:rPr lang="en-US" dirty="0" smtClean="0">
                <a:solidFill>
                  <a:schemeClr val="bg1">
                    <a:alpha val="99000"/>
                  </a:schemeClr>
                </a:solidFill>
              </a:rPr>
              <a:t>Web </a:t>
            </a:r>
            <a:r>
              <a:rPr lang="en-US" dirty="0">
                <a:solidFill>
                  <a:schemeClr val="bg1">
                    <a:alpha val="99000"/>
                  </a:schemeClr>
                </a:solidFill>
              </a:rPr>
              <a:t>sites </a:t>
            </a:r>
          </a:p>
        </p:txBody>
      </p:sp>
      <p:grpSp>
        <p:nvGrpSpPr>
          <p:cNvPr id="121" name="Group 120"/>
          <p:cNvGrpSpPr/>
          <p:nvPr/>
        </p:nvGrpSpPr>
        <p:grpSpPr>
          <a:xfrm>
            <a:off x="-216815" y="5727773"/>
            <a:ext cx="12622489" cy="1046296"/>
            <a:chOff x="-5297672" y="5194194"/>
            <a:chExt cx="16604405" cy="1376362"/>
          </a:xfrm>
        </p:grpSpPr>
        <p:pic>
          <p:nvPicPr>
            <p:cNvPr id="122"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3"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4" name="Picture 2" descr="C:\Users\jonahs\Documents\Dropbox\Projects SCOTT\Azure Deck\Source Images\server-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6"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27"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28" name="Picture 2" descr="C:\Users\jonahs\Documents\Dropbox\Projects SCOTT\Azure Deck\Source Images\server-blue.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93066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par>
                                <p:cTn id="12" presetID="10" presetClass="exit" presetSubtype="0" fill="hold" nodeType="withEffect">
                                  <p:stCondLst>
                                    <p:cond delay="750"/>
                                  </p:stCondLst>
                                  <p:childTnLst>
                                    <p:animEffect transition="out" filter="fade">
                                      <p:cBhvr>
                                        <p:cTn id="13" dur="500"/>
                                        <p:tgtEl>
                                          <p:spTgt spid="310"/>
                                        </p:tgtEl>
                                      </p:cBhvr>
                                    </p:animEffect>
                                    <p:set>
                                      <p:cBhvr>
                                        <p:cTn id="14" dur="1" fill="hold">
                                          <p:stCondLst>
                                            <p:cond delay="499"/>
                                          </p:stCondLst>
                                        </p:cTn>
                                        <p:tgtEl>
                                          <p:spTgt spid="310"/>
                                        </p:tgtEl>
                                        <p:attrNameLst>
                                          <p:attrName>style.visibility</p:attrName>
                                        </p:attrNameLst>
                                      </p:cBhvr>
                                      <p:to>
                                        <p:strVal val="hidden"/>
                                      </p:to>
                                    </p:set>
                                  </p:childTnLst>
                                </p:cTn>
                              </p:par>
                            </p:childTnLst>
                          </p:cTn>
                        </p:par>
                        <p:par>
                          <p:cTn id="15" fill="hold">
                            <p:stCondLst>
                              <p:cond delay="1750"/>
                            </p:stCondLst>
                            <p:childTnLst>
                              <p:par>
                                <p:cTn id="16" presetID="10" presetClass="entr" presetSubtype="0" fill="hold" nodeType="after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childTnLst>
                          </p:cTn>
                        </p:par>
                        <p:par>
                          <p:cTn id="19" fill="hold">
                            <p:stCondLst>
                              <p:cond delay="2250"/>
                            </p:stCondLst>
                            <p:childTnLst>
                              <p:par>
                                <p:cTn id="20" presetID="63" presetClass="path" presetSubtype="0" accel="50000" decel="50000" fill="hold" nodeType="afterEffect">
                                  <p:stCondLst>
                                    <p:cond delay="0"/>
                                  </p:stCondLst>
                                  <p:childTnLst>
                                    <p:animMotion origin="layout" path="M -4.23453E-6 4.19056E-6 L 0.25772 4.19056E-6 " pathEditMode="relative" rAng="0" ptsTypes="AA">
                                      <p:cBhvr>
                                        <p:cTn id="21" dur="2000" fill="hold"/>
                                        <p:tgtEl>
                                          <p:spTgt spid="305"/>
                                        </p:tgtEl>
                                        <p:attrNameLst>
                                          <p:attrName>ppt_x</p:attrName>
                                          <p:attrName>ppt_y</p:attrName>
                                        </p:attrNameLst>
                                      </p:cBhvr>
                                      <p:rCtr x="12886" y="0"/>
                                    </p:animMotion>
                                  </p:childTnLst>
                                </p:cTn>
                              </p:par>
                            </p:childTnLst>
                          </p:cTn>
                        </p:par>
                        <p:par>
                          <p:cTn id="22" fill="hold">
                            <p:stCondLst>
                              <p:cond delay="4250"/>
                            </p:stCondLst>
                            <p:childTnLst>
                              <p:par>
                                <p:cTn id="23" presetID="10" presetClass="exit" presetSubtype="0" fill="hold" nodeType="after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53" presetClass="entr" presetSubtype="16" fill="hold" nodeType="withEffect">
                                  <p:stCondLst>
                                    <p:cond delay="0"/>
                                  </p:stCondLst>
                                  <p:childTnLst>
                                    <p:set>
                                      <p:cBhvr>
                                        <p:cTn id="27" dur="1" fill="hold">
                                          <p:stCondLst>
                                            <p:cond delay="0"/>
                                          </p:stCondLst>
                                        </p:cTn>
                                        <p:tgtEl>
                                          <p:spTgt spid="144"/>
                                        </p:tgtEl>
                                        <p:attrNameLst>
                                          <p:attrName>style.visibility</p:attrName>
                                        </p:attrNameLst>
                                      </p:cBhvr>
                                      <p:to>
                                        <p:strVal val="visible"/>
                                      </p:to>
                                    </p:set>
                                    <p:anim calcmode="lin" valueType="num">
                                      <p:cBhvr>
                                        <p:cTn id="28" dur="1250" fill="hold"/>
                                        <p:tgtEl>
                                          <p:spTgt spid="144"/>
                                        </p:tgtEl>
                                        <p:attrNameLst>
                                          <p:attrName>ppt_w</p:attrName>
                                        </p:attrNameLst>
                                      </p:cBhvr>
                                      <p:tavLst>
                                        <p:tav tm="0">
                                          <p:val>
                                            <p:fltVal val="0"/>
                                          </p:val>
                                        </p:tav>
                                        <p:tav tm="100000">
                                          <p:val>
                                            <p:strVal val="#ppt_w"/>
                                          </p:val>
                                        </p:tav>
                                      </p:tavLst>
                                    </p:anim>
                                    <p:anim calcmode="lin" valueType="num">
                                      <p:cBhvr>
                                        <p:cTn id="29" dur="1250" fill="hold"/>
                                        <p:tgtEl>
                                          <p:spTgt spid="144"/>
                                        </p:tgtEl>
                                        <p:attrNameLst>
                                          <p:attrName>ppt_h</p:attrName>
                                        </p:attrNameLst>
                                      </p:cBhvr>
                                      <p:tavLst>
                                        <p:tav tm="0">
                                          <p:val>
                                            <p:fltVal val="0"/>
                                          </p:val>
                                        </p:tav>
                                        <p:tav tm="100000">
                                          <p:val>
                                            <p:strVal val="#ppt_h"/>
                                          </p:val>
                                        </p:tav>
                                      </p:tavLst>
                                    </p:anim>
                                    <p:animEffect transition="in" filter="fade">
                                      <p:cBhvr>
                                        <p:cTn id="30" dur="1250"/>
                                        <p:tgtEl>
                                          <p:spTgt spid="144"/>
                                        </p:tgtEl>
                                      </p:cBhvr>
                                    </p:animEffect>
                                  </p:childTnLst>
                                </p:cTn>
                              </p:par>
                              <p:par>
                                <p:cTn id="31" presetID="10" presetClass="exit" presetSubtype="0" fill="hold" nodeType="withEffect">
                                  <p:stCondLst>
                                    <p:cond delay="0"/>
                                  </p:stCondLst>
                                  <p:childTnLst>
                                    <p:animEffect transition="out" filter="fade">
                                      <p:cBhvr>
                                        <p:cTn id="32" dur="1250"/>
                                        <p:tgtEl>
                                          <p:spTgt spid="305"/>
                                        </p:tgtEl>
                                      </p:cBhvr>
                                    </p:animEffect>
                                    <p:set>
                                      <p:cBhvr>
                                        <p:cTn id="33" dur="1" fill="hold">
                                          <p:stCondLst>
                                            <p:cond delay="1249"/>
                                          </p:stCondLst>
                                        </p:cTn>
                                        <p:tgtEl>
                                          <p:spTgt spid="30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91272" y="767022"/>
            <a:ext cx="4023020" cy="2742289"/>
          </a:xfrm>
        </p:spPr>
        <p:txBody>
          <a:bodyPr/>
          <a:lstStyle/>
          <a:p>
            <a:r>
              <a:rPr lang="en-US" sz="6600" dirty="0" smtClean="0">
                <a:solidFill>
                  <a:schemeClr val="tx1"/>
                </a:solidFill>
              </a:rPr>
              <a:t>Cloud Computing Patterns</a:t>
            </a:r>
            <a:endParaRPr lang="en-US" sz="6600" dirty="0">
              <a:solidFill>
                <a:schemeClr val="tx1"/>
              </a:solidFill>
            </a:endParaRPr>
          </a:p>
        </p:txBody>
      </p:sp>
      <p:cxnSp>
        <p:nvCxnSpPr>
          <p:cNvPr id="4" name="Straight Arrow Connector 3"/>
          <p:cNvCxnSpPr/>
          <p:nvPr/>
        </p:nvCxnSpPr>
        <p:spPr bwMode="auto">
          <a:xfrm rot="16200000" flipV="1">
            <a:off x="301878" y="1285771"/>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749514" y="1722692"/>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3957649" y="1624331"/>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7" name="Rectangle 6"/>
          <p:cNvSpPr/>
          <p:nvPr/>
        </p:nvSpPr>
        <p:spPr>
          <a:xfrm rot="16200000">
            <a:off x="16044" y="1238463"/>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9" name="Straight Arrow Connector 8"/>
          <p:cNvCxnSpPr/>
          <p:nvPr/>
        </p:nvCxnSpPr>
        <p:spPr bwMode="auto">
          <a:xfrm flipV="1">
            <a:off x="749514" y="1389027"/>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2774181" y="1368046"/>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349133"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1727546" y="1027446"/>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14" name="Straight Connector 13"/>
          <p:cNvCxnSpPr/>
          <p:nvPr/>
        </p:nvCxnSpPr>
        <p:spPr bwMode="auto">
          <a:xfrm rot="5400000" flipH="1" flipV="1">
            <a:off x="1363071" y="1296791"/>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3957649" y="312420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3" name="Text Placeholder 6"/>
          <p:cNvSpPr txBox="1">
            <a:spLocks/>
          </p:cNvSpPr>
          <p:nvPr/>
        </p:nvSpPr>
        <p:spPr bwMode="auto">
          <a:xfrm>
            <a:off x="3957649" y="4541520"/>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54" name="Text Placeholder 6"/>
          <p:cNvSpPr txBox="1">
            <a:spLocks/>
          </p:cNvSpPr>
          <p:nvPr/>
        </p:nvSpPr>
        <p:spPr bwMode="auto">
          <a:xfrm>
            <a:off x="3957649" y="5982280"/>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grpSp>
        <p:nvGrpSpPr>
          <p:cNvPr id="57" name="Group 56"/>
          <p:cNvGrpSpPr/>
          <p:nvPr/>
        </p:nvGrpSpPr>
        <p:grpSpPr>
          <a:xfrm>
            <a:off x="4272750" y="691908"/>
            <a:ext cx="3613707" cy="1012674"/>
            <a:chOff x="342904" y="1233639"/>
            <a:chExt cx="3613707" cy="1012674"/>
          </a:xfrm>
        </p:grpSpPr>
        <p:sp>
          <p:nvSpPr>
            <p:cNvPr id="15" name="TextBox 14"/>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On </a:t>
              </a:r>
              <a:r>
                <a:rPr lang="en-US" sz="2800" dirty="0">
                  <a:solidFill>
                    <a:srgbClr val="00AEEF">
                      <a:alpha val="99000"/>
                    </a:srgbClr>
                  </a:solidFill>
                  <a:latin typeface="Segoe UI" pitchFamily="34" charset="0"/>
                  <a:ea typeface="Segoe UI" pitchFamily="34" charset="0"/>
                  <a:cs typeface="Segoe UI" pitchFamily="34" charset="0"/>
                </a:rPr>
                <a:t>and </a:t>
              </a:r>
              <a:r>
                <a:rPr lang="en-US" sz="2800" dirty="0" smtClean="0">
                  <a:solidFill>
                    <a:srgbClr val="00AEEF">
                      <a:alpha val="99000"/>
                    </a:srgbClr>
                  </a:solidFill>
                  <a:latin typeface="Segoe UI" pitchFamily="34" charset="0"/>
                  <a:ea typeface="Segoe UI" pitchFamily="34" charset="0"/>
                  <a:cs typeface="Segoe UI" pitchFamily="34" charset="0"/>
                </a:rPr>
                <a:t>Off</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59" name="Group 58"/>
          <p:cNvGrpSpPr/>
          <p:nvPr/>
        </p:nvGrpSpPr>
        <p:grpSpPr>
          <a:xfrm>
            <a:off x="4272751" y="3571750"/>
            <a:ext cx="3821938" cy="1068346"/>
            <a:chOff x="342905" y="3877806"/>
            <a:chExt cx="3821938" cy="1068346"/>
          </a:xfrm>
        </p:grpSpPr>
        <p:sp>
          <p:nvSpPr>
            <p:cNvPr id="22" name="TextBox 21"/>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cxnSp>
        <p:nvCxnSpPr>
          <p:cNvPr id="18" name="Straight Arrow Connector 17"/>
          <p:cNvCxnSpPr/>
          <p:nvPr/>
        </p:nvCxnSpPr>
        <p:spPr bwMode="auto">
          <a:xfrm flipH="1" flipV="1">
            <a:off x="758939" y="3729791"/>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758938" y="4616445"/>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29277" y="4117084"/>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5" name="Group 24"/>
          <p:cNvGrpSpPr/>
          <p:nvPr/>
        </p:nvGrpSpPr>
        <p:grpSpPr>
          <a:xfrm>
            <a:off x="752992" y="3833713"/>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nvGrpSpPr>
          <p:cNvPr id="58" name="Group 57"/>
          <p:cNvGrpSpPr/>
          <p:nvPr/>
        </p:nvGrpSpPr>
        <p:grpSpPr>
          <a:xfrm>
            <a:off x="4272751" y="2151242"/>
            <a:ext cx="3119051" cy="1020871"/>
            <a:chOff x="342905" y="2485579"/>
            <a:chExt cx="3119051" cy="1020871"/>
          </a:xfrm>
        </p:grpSpPr>
        <p:sp>
          <p:nvSpPr>
            <p:cNvPr id="35" name="TextBox 34"/>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Growing Fast</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cxnSp>
        <p:nvCxnSpPr>
          <p:cNvPr id="30" name="Straight Arrow Connector 29"/>
          <p:cNvCxnSpPr/>
          <p:nvPr/>
        </p:nvCxnSpPr>
        <p:spPr bwMode="auto">
          <a:xfrm flipH="1" flipV="1">
            <a:off x="749513" y="2274234"/>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752991" y="3191067"/>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22139" y="2712932"/>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7" name="Freeform 36"/>
          <p:cNvSpPr/>
          <p:nvPr/>
        </p:nvSpPr>
        <p:spPr>
          <a:xfrm>
            <a:off x="743673" y="2327739"/>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nvGrpSpPr>
          <p:cNvPr id="60" name="Group 59"/>
          <p:cNvGrpSpPr/>
          <p:nvPr/>
        </p:nvGrpSpPr>
        <p:grpSpPr>
          <a:xfrm>
            <a:off x="4272751" y="5047623"/>
            <a:ext cx="3941859" cy="1026722"/>
            <a:chOff x="342905" y="5150364"/>
            <a:chExt cx="3941859" cy="1026722"/>
          </a:xfrm>
        </p:grpSpPr>
        <p:sp>
          <p:nvSpPr>
            <p:cNvPr id="44" name="TextBox 43"/>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rgbClr val="00AEEF">
                      <a:alpha val="99000"/>
                    </a:srgbClr>
                  </a:solidFill>
                  <a:latin typeface="Segoe UI" pitchFamily="34" charset="0"/>
                  <a:ea typeface="Segoe UI" pitchFamily="34" charset="0"/>
                  <a:cs typeface="Segoe UI" pitchFamily="34" charset="0"/>
                </a:rPr>
                <a:t>Predictable Bursting</a:t>
              </a:r>
              <a:endParaRPr lang="en-US" sz="28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cxnSp>
        <p:nvCxnSpPr>
          <p:cNvPr id="39" name="Straight Arrow Connector 38"/>
          <p:cNvCxnSpPr/>
          <p:nvPr/>
        </p:nvCxnSpPr>
        <p:spPr bwMode="auto">
          <a:xfrm flipV="1">
            <a:off x="773867" y="5199405"/>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758628" y="6084305"/>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41697" y="5375042"/>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48" name="Freeform 47"/>
          <p:cNvSpPr/>
          <p:nvPr/>
        </p:nvSpPr>
        <p:spPr>
          <a:xfrm>
            <a:off x="771774" y="5255754"/>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797908" y="5630415"/>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1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 y="0"/>
            <a:ext cx="12180802" cy="983234"/>
            <a:chOff x="-1" y="0"/>
            <a:chExt cx="12180802" cy="983234"/>
          </a:xfrm>
        </p:grpSpPr>
        <p:sp>
          <p:nvSpPr>
            <p:cNvPr id="43" name="Rectangle 42"/>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Rectangle 43"/>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Rectangle 44"/>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smtClean="0">
                  <a:solidFill>
                    <a:srgbClr val="FFFFFF"/>
                  </a:solidFill>
                </a:rPr>
                <a:t>RESERVED instance</a:t>
              </a:r>
              <a:endParaRPr lang="en-US" sz="1600" b="1" cap="all" dirty="0">
                <a:solidFill>
                  <a:srgbClr val="FFFFFF"/>
                </a:solidFill>
              </a:endParaRPr>
            </a:p>
          </p:txBody>
        </p:sp>
      </p:grpSp>
      <p:grpSp>
        <p:nvGrpSpPr>
          <p:cNvPr id="144" name="Group 143"/>
          <p:cNvGrpSpPr/>
          <p:nvPr/>
        </p:nvGrpSpPr>
        <p:grpSpPr>
          <a:xfrm>
            <a:off x="6234821" y="3291434"/>
            <a:ext cx="2160454" cy="1572958"/>
            <a:chOff x="5633504" y="3707933"/>
            <a:chExt cx="866164" cy="631077"/>
          </a:xfrm>
        </p:grpSpPr>
        <p:grpSp>
          <p:nvGrpSpPr>
            <p:cNvPr id="145" name="Group 144"/>
            <p:cNvGrpSpPr/>
            <p:nvPr/>
          </p:nvGrpSpPr>
          <p:grpSpPr>
            <a:xfrm>
              <a:off x="5633504" y="3707933"/>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1" name="Group 120"/>
          <p:cNvGrpSpPr/>
          <p:nvPr/>
        </p:nvGrpSpPr>
        <p:grpSpPr>
          <a:xfrm>
            <a:off x="6128634" y="2633150"/>
            <a:ext cx="2372247" cy="2928764"/>
            <a:chOff x="7389812" y="2633150"/>
            <a:chExt cx="2372247" cy="2928764"/>
          </a:xfrm>
        </p:grpSpPr>
        <p:grpSp>
          <p:nvGrpSpPr>
            <p:cNvPr id="122" name="Group 121"/>
            <p:cNvGrpSpPr/>
            <p:nvPr/>
          </p:nvGrpSpPr>
          <p:grpSpPr>
            <a:xfrm>
              <a:off x="738981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750207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sp>
        <p:nvSpPr>
          <p:cNvPr id="46"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a:xfrm>
            <a:off x="519112" y="228600"/>
            <a:ext cx="11149013" cy="747897"/>
          </a:xfrm>
        </p:spPr>
        <p:txBody>
          <a:bodyPr/>
          <a:lstStyle/>
          <a:p>
            <a:r>
              <a:rPr lang="en-US" dirty="0">
                <a:solidFill>
                  <a:schemeClr val="bg1">
                    <a:alpha val="99000"/>
                  </a:schemeClr>
                </a:solidFill>
              </a:rPr>
              <a:t>Web sites </a:t>
            </a:r>
            <a:endParaRPr lang="en-US" dirty="0"/>
          </a:p>
        </p:txBody>
      </p:sp>
      <p:grpSp>
        <p:nvGrpSpPr>
          <p:cNvPr id="52" name="Group 51"/>
          <p:cNvGrpSpPr/>
          <p:nvPr/>
        </p:nvGrpSpPr>
        <p:grpSpPr>
          <a:xfrm>
            <a:off x="-216815" y="5727773"/>
            <a:ext cx="12622489" cy="1046296"/>
            <a:chOff x="-5297672" y="5194194"/>
            <a:chExt cx="16604405" cy="1376362"/>
          </a:xfrm>
        </p:grpSpPr>
        <p:pic>
          <p:nvPicPr>
            <p:cNvPr id="53"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4"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5" name="Picture 2" descr="C:\Users\jonahs\Documents\Dropbox\Projects SCOTT\Azure Deck\Source Images\server-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6" name="Picture 2" descr="C:\Users\jonahs\Documents\Dropbox\Projects SCOTT\Azure Deck\Source Images\server-blu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57" name="Picture 2" descr="C:\Users\jonahs\Documents\Dropbox\Projects SCOTT\Azure Deck\Source Images\server-blu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58"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449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2000"/>
                                        <p:tgtEl>
                                          <p:spTgt spid="121"/>
                                        </p:tgtEl>
                                      </p:cBhvr>
                                    </p:animEffect>
                                  </p:childTnLst>
                                </p:cTn>
                              </p:par>
                              <p:par>
                                <p:cTn id="8" presetID="63" presetClass="path" presetSubtype="0" accel="50000" decel="50000" fill="hold" nodeType="withEffect">
                                  <p:stCondLst>
                                    <p:cond delay="0"/>
                                  </p:stCondLst>
                                  <p:childTnLst>
                                    <p:animMotion origin="layout" path="M -4.46659E-6 -1.01758E-6 L 0.20347 -1.01758E-6 " pathEditMode="relative" rAng="0" ptsTypes="AA">
                                      <p:cBhvr>
                                        <p:cTn id="9" dur="2000" fill="hold"/>
                                        <p:tgtEl>
                                          <p:spTgt spid="121"/>
                                        </p:tgtEl>
                                        <p:attrNameLst>
                                          <p:attrName>ppt_x</p:attrName>
                                          <p:attrName>ppt_y</p:attrName>
                                        </p:attrNameLst>
                                      </p:cBhvr>
                                      <p:rCtr x="101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 y="0"/>
            <a:ext cx="12180802" cy="983234"/>
            <a:chOff x="-1" y="0"/>
            <a:chExt cx="12180802" cy="983234"/>
          </a:xfrm>
        </p:grpSpPr>
        <p:sp>
          <p:nvSpPr>
            <p:cNvPr id="96" name="Rectangle 95"/>
            <p:cNvSpPr/>
            <p:nvPr/>
          </p:nvSpPr>
          <p:spPr bwMode="auto">
            <a:xfrm>
              <a:off x="-1" y="0"/>
              <a:ext cx="8587620"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7" name="Rectangle 96"/>
            <p:cNvSpPr/>
            <p:nvPr/>
          </p:nvSpPr>
          <p:spPr bwMode="auto">
            <a:xfrm>
              <a:off x="8550971" y="0"/>
              <a:ext cx="2174417" cy="3000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8" name="Rectangle 97"/>
            <p:cNvSpPr/>
            <p:nvPr/>
          </p:nvSpPr>
          <p:spPr bwMode="auto">
            <a:xfrm>
              <a:off x="10677244" y="0"/>
              <a:ext cx="1503557" cy="9832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88" name="Group 87"/>
          <p:cNvGrpSpPr/>
          <p:nvPr/>
        </p:nvGrpSpPr>
        <p:grpSpPr>
          <a:xfrm>
            <a:off x="3031844" y="1293202"/>
            <a:ext cx="7645400" cy="914096"/>
            <a:chOff x="3031844" y="1170370"/>
            <a:chExt cx="7645400" cy="914096"/>
          </a:xfrm>
        </p:grpSpPr>
        <p:grpSp>
          <p:nvGrpSpPr>
            <p:cNvPr id="20" name="Group 19"/>
            <p:cNvGrpSpPr/>
            <p:nvPr/>
          </p:nvGrpSpPr>
          <p:grpSpPr>
            <a:xfrm>
              <a:off x="3031844" y="1170370"/>
              <a:ext cx="7645400" cy="914096"/>
              <a:chOff x="2540230" y="5754872"/>
              <a:chExt cx="7645400" cy="914096"/>
            </a:xfrm>
          </p:grpSpPr>
          <p:sp>
            <p:nvSpPr>
              <p:cNvPr id="21" name="Rectangle 20"/>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2" name="TextBox 21"/>
              <p:cNvSpPr txBox="1"/>
              <p:nvPr/>
            </p:nvSpPr>
            <p:spPr>
              <a:xfrm>
                <a:off x="9195030" y="5754872"/>
                <a:ext cx="990600" cy="914096"/>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6600" dirty="0">
                    <a:solidFill>
                      <a:schemeClr val="tx1">
                        <a:alpha val="99000"/>
                      </a:schemeClr>
                    </a:solidFill>
                    <a:latin typeface="Segoe UI Light" pitchFamily="34" charset="0"/>
                  </a:rPr>
                  <a:t>2</a:t>
                </a:r>
              </a:p>
            </p:txBody>
          </p:sp>
          <p:sp>
            <p:nvSpPr>
              <p:cNvPr id="23" name="Rectangle 22"/>
              <p:cNvSpPr/>
              <p:nvPr/>
            </p:nvSpPr>
            <p:spPr bwMode="auto">
              <a:xfrm>
                <a:off x="2543998" y="6093146"/>
                <a:ext cx="2052528"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24" name="Rectangle 23"/>
            <p:cNvSpPr/>
            <p:nvPr/>
          </p:nvSpPr>
          <p:spPr bwMode="auto">
            <a:xfrm>
              <a:off x="5088140" y="1363080"/>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129" name="Title 1"/>
          <p:cNvSpPr txBox="1">
            <a:spLocks/>
          </p:cNvSpPr>
          <p:nvPr/>
        </p:nvSpPr>
        <p:spPr>
          <a:xfrm>
            <a:off x="6866207" y="473075"/>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FFFFFF">
                    <a:alpha val="99000"/>
                  </a:srgbClr>
                </a:solidFill>
              </a:rPr>
              <a:t>shared</a:t>
            </a:r>
            <a:endParaRPr lang="en-US" sz="3200" dirty="0">
              <a:solidFill>
                <a:srgbClr val="FFFFFF">
                  <a:alpha val="99000"/>
                </a:srgbClr>
              </a:solidFill>
            </a:endParaRPr>
          </a:p>
        </p:txBody>
      </p:sp>
      <p:sp>
        <p:nvSpPr>
          <p:cNvPr id="130" name="Title 1"/>
          <p:cNvSpPr txBox="1">
            <a:spLocks/>
          </p:cNvSpPr>
          <p:nvPr/>
        </p:nvSpPr>
        <p:spPr>
          <a:xfrm>
            <a:off x="8681891" y="453411"/>
            <a:ext cx="1838633"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ctr">
              <a:tabLst>
                <a:tab pos="1089025" algn="l"/>
              </a:tabLst>
            </a:pPr>
            <a:r>
              <a:rPr lang="en-US" sz="3200" dirty="0" smtClean="0">
                <a:solidFill>
                  <a:srgbClr val="00AEEF">
                    <a:alpha val="99000"/>
                  </a:srgbClr>
                </a:solidFill>
              </a:rPr>
              <a:t>reserved</a:t>
            </a:r>
            <a:endParaRPr lang="en-US" sz="3200" dirty="0">
              <a:solidFill>
                <a:srgbClr val="00AEEF">
                  <a:alpha val="99000"/>
                </a:srgbClr>
              </a:solidFill>
            </a:endParaRPr>
          </a:p>
        </p:txBody>
      </p:sp>
      <p:cxnSp>
        <p:nvCxnSpPr>
          <p:cNvPr id="131" name="Straight Connector 130"/>
          <p:cNvCxnSpPr/>
          <p:nvPr/>
        </p:nvCxnSpPr>
        <p:spPr>
          <a:xfrm flipV="1">
            <a:off x="8587619" y="300008"/>
            <a:ext cx="0" cy="683226"/>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587619" y="300008"/>
            <a:ext cx="2089625"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10677244" y="300008"/>
            <a:ext cx="0" cy="683225"/>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0677244" y="983233"/>
            <a:ext cx="1511581"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0" y="983233"/>
            <a:ext cx="8587619" cy="0"/>
          </a:xfrm>
          <a:prstGeom prst="line">
            <a:avLst/>
          </a:prstGeom>
          <a:ln w="12700" cap="rnd">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6128924" y="2633150"/>
            <a:ext cx="2372247" cy="2928764"/>
            <a:chOff x="4888659" y="2633150"/>
            <a:chExt cx="2372247" cy="2928764"/>
          </a:xfrm>
        </p:grpSpPr>
        <p:sp>
          <p:nvSpPr>
            <p:cNvPr id="137"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TextBox 137"/>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44" name="Group 143"/>
          <p:cNvGrpSpPr/>
          <p:nvPr/>
        </p:nvGrpSpPr>
        <p:grpSpPr>
          <a:xfrm>
            <a:off x="6234821" y="3291437"/>
            <a:ext cx="2160457" cy="1572958"/>
            <a:chOff x="5633503" y="3707934"/>
            <a:chExt cx="866165" cy="631077"/>
          </a:xfrm>
        </p:grpSpPr>
        <p:grpSp>
          <p:nvGrpSpPr>
            <p:cNvPr id="145" name="Group 144"/>
            <p:cNvGrpSpPr/>
            <p:nvPr/>
          </p:nvGrpSpPr>
          <p:grpSpPr>
            <a:xfrm>
              <a:off x="5633503" y="3707934"/>
              <a:ext cx="866164" cy="631077"/>
              <a:chOff x="2146305" y="552450"/>
              <a:chExt cx="7896221" cy="5753100"/>
            </a:xfrm>
          </p:grpSpPr>
          <p:pic>
            <p:nvPicPr>
              <p:cNvPr id="147" name="Picture 1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5" y="552450"/>
                <a:ext cx="7896221" cy="5753100"/>
              </a:xfrm>
              <a:prstGeom prst="rect">
                <a:avLst/>
              </a:prstGeom>
            </p:spPr>
          </p:pic>
          <p:sp>
            <p:nvSpPr>
              <p:cNvPr id="148" name="Rectangle 147"/>
              <p:cNvSpPr/>
              <p:nvPr/>
            </p:nvSpPr>
            <p:spPr bwMode="auto">
              <a:xfrm>
                <a:off x="2271255" y="1651098"/>
                <a:ext cx="7659329"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46" name="Rectangle 145"/>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122" name="Group 121"/>
          <p:cNvGrpSpPr/>
          <p:nvPr/>
        </p:nvGrpSpPr>
        <p:grpSpPr>
          <a:xfrm>
            <a:off x="8616642" y="2633150"/>
            <a:ext cx="2372247" cy="2928764"/>
            <a:chOff x="4888659" y="2633150"/>
            <a:chExt cx="2372247" cy="2928764"/>
          </a:xfrm>
        </p:grpSpPr>
        <p:sp>
          <p:nvSpPr>
            <p:cNvPr id="128" name="Isosceles Triangle 26"/>
            <p:cNvSpPr/>
            <p:nvPr/>
          </p:nvSpPr>
          <p:spPr bwMode="auto">
            <a:xfrm rot="5400000" flipV="1">
              <a:off x="4610401" y="2911408"/>
              <a:ext cx="2928764" cy="2372247"/>
            </a:xfrm>
            <a:custGeom>
              <a:avLst/>
              <a:gdLst/>
              <a:ahLst/>
              <a:cxnLst/>
              <a:rect l="l" t="t" r="r" b="b"/>
              <a:pathLst>
                <a:path w="3115842" h="2172929">
                  <a:moveTo>
                    <a:pt x="0" y="126182"/>
                  </a:moveTo>
                  <a:lnTo>
                    <a:pt x="0" y="2046747"/>
                  </a:lnTo>
                  <a:cubicBezTo>
                    <a:pt x="0" y="2116435"/>
                    <a:pt x="56494" y="2172929"/>
                    <a:pt x="126182" y="2172929"/>
                  </a:cubicBezTo>
                  <a:lnTo>
                    <a:pt x="2676011" y="2172929"/>
                  </a:lnTo>
                  <a:cubicBezTo>
                    <a:pt x="2745699" y="2172929"/>
                    <a:pt x="2802193" y="2116435"/>
                    <a:pt x="2802193" y="2046747"/>
                  </a:cubicBezTo>
                  <a:lnTo>
                    <a:pt x="2802193" y="612286"/>
                  </a:lnTo>
                  <a:lnTo>
                    <a:pt x="3115842" y="612286"/>
                  </a:lnTo>
                  <a:lnTo>
                    <a:pt x="2802193" y="343044"/>
                  </a:lnTo>
                  <a:lnTo>
                    <a:pt x="2802193" y="126182"/>
                  </a:lnTo>
                  <a:cubicBezTo>
                    <a:pt x="2802193" y="56494"/>
                    <a:pt x="2745699" y="0"/>
                    <a:pt x="2676011" y="0"/>
                  </a:cubicBezTo>
                  <a:lnTo>
                    <a:pt x="126182" y="0"/>
                  </a:lnTo>
                  <a:cubicBezTo>
                    <a:pt x="56494" y="0"/>
                    <a:pt x="0" y="56494"/>
                    <a:pt x="0" y="126182"/>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49" name="TextBox 148"/>
            <p:cNvSpPr txBox="1"/>
            <p:nvPr/>
          </p:nvSpPr>
          <p:spPr>
            <a:xfrm>
              <a:off x="5014374" y="2791511"/>
              <a:ext cx="2047163" cy="221599"/>
            </a:xfrm>
            <a:prstGeom prst="rect">
              <a:avLst/>
            </a:prstGeom>
            <a:noFill/>
          </p:spPr>
          <p:txBody>
            <a:bodyPr wrap="none" lIns="0" tIns="0" rIns="0" bIns="0" rtlCol="0">
              <a:spAutoFit/>
            </a:bodyPr>
            <a:lstStyle/>
            <a:p>
              <a:pPr defTabSz="1218987">
                <a:lnSpc>
                  <a:spcPct val="90000"/>
                </a:lnSpc>
                <a:spcBef>
                  <a:spcPct val="20000"/>
                </a:spcBef>
                <a:buSzPct val="80000"/>
              </a:pPr>
              <a:r>
                <a:rPr lang="en-US" sz="1600" b="1" cap="all" dirty="0">
                  <a:solidFill>
                    <a:schemeClr val="bg1">
                      <a:alpha val="99000"/>
                    </a:schemeClr>
                  </a:solidFill>
                </a:rPr>
                <a:t>RESERVED instance</a:t>
              </a:r>
            </a:p>
          </p:txBody>
        </p:sp>
      </p:grpSp>
      <p:grpSp>
        <p:nvGrpSpPr>
          <p:cNvPr id="123" name="Group 122"/>
          <p:cNvGrpSpPr/>
          <p:nvPr/>
        </p:nvGrpSpPr>
        <p:grpSpPr>
          <a:xfrm>
            <a:off x="8728909" y="3298030"/>
            <a:ext cx="2160454" cy="1572958"/>
            <a:chOff x="5633504" y="3792006"/>
            <a:chExt cx="866164" cy="631077"/>
          </a:xfrm>
        </p:grpSpPr>
        <p:grpSp>
          <p:nvGrpSpPr>
            <p:cNvPr id="124" name="Group 123"/>
            <p:cNvGrpSpPr/>
            <p:nvPr/>
          </p:nvGrpSpPr>
          <p:grpSpPr>
            <a:xfrm>
              <a:off x="5633504" y="3792006"/>
              <a:ext cx="866164" cy="631077"/>
              <a:chOff x="2146300" y="1318875"/>
              <a:chExt cx="7896225" cy="5753100"/>
            </a:xfrm>
          </p:grpSpPr>
          <p:pic>
            <p:nvPicPr>
              <p:cNvPr id="126" name="Picture 1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300" y="1318875"/>
                <a:ext cx="7896225" cy="5753100"/>
              </a:xfrm>
              <a:prstGeom prst="rect">
                <a:avLst/>
              </a:prstGeom>
            </p:spPr>
          </p:pic>
          <p:sp>
            <p:nvSpPr>
              <p:cNvPr id="127" name="Rectangle 126"/>
              <p:cNvSpPr/>
              <p:nvPr/>
            </p:nvSpPr>
            <p:spPr bwMode="auto">
              <a:xfrm>
                <a:off x="2271250" y="2417523"/>
                <a:ext cx="7659330" cy="448423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25" name="Rectangle 124"/>
            <p:cNvSpPr/>
            <p:nvPr/>
          </p:nvSpPr>
          <p:spPr bwMode="auto">
            <a:xfrm>
              <a:off x="5659490" y="3873723"/>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5400" dirty="0" smtClean="0">
                  <a:gradFill>
                    <a:gsLst>
                      <a:gs pos="0">
                        <a:srgbClr val="FFFFFF"/>
                      </a:gs>
                      <a:gs pos="100000">
                        <a:srgbClr val="FFFFFF"/>
                      </a:gs>
                    </a:gsLst>
                    <a:lin ang="5400000" scaled="0"/>
                  </a:gradFill>
                  <a:sym typeface="Wingdings" pitchFamily="2" charset="2"/>
                </a:rPr>
                <a:t>:-)</a:t>
              </a:r>
              <a:endParaRPr lang="en-US" sz="4800" dirty="0" smtClean="0">
                <a:gradFill>
                  <a:gsLst>
                    <a:gs pos="0">
                      <a:srgbClr val="FFFFFF"/>
                    </a:gs>
                    <a:gs pos="100000">
                      <a:srgbClr val="FFFFFF"/>
                    </a:gs>
                  </a:gsLst>
                  <a:lin ang="5400000" scaled="0"/>
                </a:gradFill>
              </a:endParaRPr>
            </a:p>
          </p:txBody>
        </p:sp>
      </p:grpSp>
      <p:grpSp>
        <p:nvGrpSpPr>
          <p:cNvPr id="58" name="Group 57"/>
          <p:cNvGrpSpPr/>
          <p:nvPr/>
        </p:nvGrpSpPr>
        <p:grpSpPr>
          <a:xfrm>
            <a:off x="6229627" y="3105925"/>
            <a:ext cx="1526813" cy="1111624"/>
            <a:chOff x="5633504" y="3707933"/>
            <a:chExt cx="866164" cy="631077"/>
          </a:xfrm>
        </p:grpSpPr>
        <p:grpSp>
          <p:nvGrpSpPr>
            <p:cNvPr id="59" name="Group 58"/>
            <p:cNvGrpSpPr/>
            <p:nvPr/>
          </p:nvGrpSpPr>
          <p:grpSpPr>
            <a:xfrm>
              <a:off x="5633504" y="3707933"/>
              <a:ext cx="866164" cy="631077"/>
              <a:chOff x="2146300" y="552450"/>
              <a:chExt cx="7896225" cy="575310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62" name="Rectangle 6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60" name="Rectangle 5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63" name="Group 62"/>
          <p:cNvGrpSpPr/>
          <p:nvPr/>
        </p:nvGrpSpPr>
        <p:grpSpPr>
          <a:xfrm>
            <a:off x="6229627" y="4325125"/>
            <a:ext cx="955033" cy="695329"/>
            <a:chOff x="5633504" y="3707933"/>
            <a:chExt cx="866164" cy="631077"/>
          </a:xfrm>
        </p:grpSpPr>
        <p:grpSp>
          <p:nvGrpSpPr>
            <p:cNvPr id="64" name="Group 63"/>
            <p:cNvGrpSpPr/>
            <p:nvPr/>
          </p:nvGrpSpPr>
          <p:grpSpPr>
            <a:xfrm>
              <a:off x="5633504" y="3707933"/>
              <a:ext cx="866164" cy="631077"/>
              <a:chOff x="2146300" y="552450"/>
              <a:chExt cx="7896225" cy="5753100"/>
            </a:xfrm>
          </p:grpSpPr>
          <p:pic>
            <p:nvPicPr>
              <p:cNvPr id="66" name="Picture 6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2" name="Rectangle 71"/>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65" name="Rectangle 6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3" name="Group 72"/>
          <p:cNvGrpSpPr/>
          <p:nvPr/>
        </p:nvGrpSpPr>
        <p:grpSpPr>
          <a:xfrm>
            <a:off x="7273807" y="4325125"/>
            <a:ext cx="955033" cy="695329"/>
            <a:chOff x="5633504" y="3707933"/>
            <a:chExt cx="866164" cy="631077"/>
          </a:xfrm>
        </p:grpSpPr>
        <p:grpSp>
          <p:nvGrpSpPr>
            <p:cNvPr id="74" name="Group 73"/>
            <p:cNvGrpSpPr/>
            <p:nvPr/>
          </p:nvGrpSpPr>
          <p:grpSpPr>
            <a:xfrm>
              <a:off x="5633504" y="3707933"/>
              <a:ext cx="866164" cy="631077"/>
              <a:chOff x="2146300" y="552450"/>
              <a:chExt cx="7896225" cy="5753100"/>
            </a:xfrm>
          </p:grpSpPr>
          <p:pic>
            <p:nvPicPr>
              <p:cNvPr id="76" name="Picture 7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77" name="Rectangle 76"/>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75" name="Rectangle 7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78" name="Group 77"/>
          <p:cNvGrpSpPr/>
          <p:nvPr/>
        </p:nvGrpSpPr>
        <p:grpSpPr>
          <a:xfrm>
            <a:off x="8689828" y="3105925"/>
            <a:ext cx="1526813" cy="1111624"/>
            <a:chOff x="5633504" y="3707933"/>
            <a:chExt cx="866164" cy="631077"/>
          </a:xfrm>
        </p:grpSpPr>
        <p:grpSp>
          <p:nvGrpSpPr>
            <p:cNvPr id="79" name="Group 78"/>
            <p:cNvGrpSpPr/>
            <p:nvPr/>
          </p:nvGrpSpPr>
          <p:grpSpPr>
            <a:xfrm>
              <a:off x="5633504" y="3707933"/>
              <a:ext cx="866164" cy="631077"/>
              <a:chOff x="2146300" y="552450"/>
              <a:chExt cx="7896225" cy="5753100"/>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2" name="Rectangle 81"/>
              <p:cNvSpPr/>
              <p:nvPr/>
            </p:nvSpPr>
            <p:spPr bwMode="auto">
              <a:xfrm>
                <a:off x="2271251" y="1651097"/>
                <a:ext cx="7659329" cy="44842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80" name="Rectangle 79"/>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sym typeface="Wingdings" pitchFamily="2" charset="2"/>
                </a:rPr>
                <a:t>:-)</a:t>
              </a:r>
              <a:endParaRPr lang="en-US" sz="4400" dirty="0" smtClean="0">
                <a:gradFill>
                  <a:gsLst>
                    <a:gs pos="0">
                      <a:srgbClr val="FFFFFF"/>
                    </a:gs>
                    <a:gs pos="100000">
                      <a:srgbClr val="FFFFFF"/>
                    </a:gs>
                  </a:gsLst>
                  <a:lin ang="5400000" scaled="0"/>
                </a:gradFill>
              </a:endParaRPr>
            </a:p>
          </p:txBody>
        </p:sp>
      </p:grpSp>
      <p:grpSp>
        <p:nvGrpSpPr>
          <p:cNvPr id="83" name="Group 82"/>
          <p:cNvGrpSpPr/>
          <p:nvPr/>
        </p:nvGrpSpPr>
        <p:grpSpPr>
          <a:xfrm>
            <a:off x="8689828" y="4325125"/>
            <a:ext cx="955033" cy="695329"/>
            <a:chOff x="5633504" y="3707933"/>
            <a:chExt cx="866164" cy="631077"/>
          </a:xfrm>
        </p:grpSpPr>
        <p:grpSp>
          <p:nvGrpSpPr>
            <p:cNvPr id="84" name="Group 83"/>
            <p:cNvGrpSpPr/>
            <p:nvPr/>
          </p:nvGrpSpPr>
          <p:grpSpPr>
            <a:xfrm>
              <a:off x="5633504" y="3707933"/>
              <a:ext cx="866164" cy="631077"/>
              <a:chOff x="2146300" y="552450"/>
              <a:chExt cx="7896225" cy="5753100"/>
            </a:xfrm>
          </p:grpSpPr>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89" name="Rectangle 88"/>
              <p:cNvSpPr/>
              <p:nvPr/>
            </p:nvSpPr>
            <p:spPr bwMode="auto">
              <a:xfrm>
                <a:off x="2271251" y="1651097"/>
                <a:ext cx="7659329" cy="448423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85" name="Rectangle 84"/>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grpSp>
        <p:nvGrpSpPr>
          <p:cNvPr id="90" name="Group 89"/>
          <p:cNvGrpSpPr/>
          <p:nvPr/>
        </p:nvGrpSpPr>
        <p:grpSpPr>
          <a:xfrm>
            <a:off x="9734008" y="4325125"/>
            <a:ext cx="955033" cy="695329"/>
            <a:chOff x="5633504" y="3707933"/>
            <a:chExt cx="866164" cy="631077"/>
          </a:xfrm>
        </p:grpSpPr>
        <p:grpSp>
          <p:nvGrpSpPr>
            <p:cNvPr id="91" name="Group 90"/>
            <p:cNvGrpSpPr/>
            <p:nvPr/>
          </p:nvGrpSpPr>
          <p:grpSpPr>
            <a:xfrm>
              <a:off x="5633504" y="3707933"/>
              <a:ext cx="866164" cy="631077"/>
              <a:chOff x="2146300" y="552450"/>
              <a:chExt cx="7896225" cy="5753100"/>
            </a:xfrm>
          </p:grpSpPr>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6300" y="552450"/>
                <a:ext cx="7896225" cy="5753100"/>
              </a:xfrm>
              <a:prstGeom prst="rect">
                <a:avLst/>
              </a:prstGeom>
            </p:spPr>
          </p:pic>
          <p:sp>
            <p:nvSpPr>
              <p:cNvPr id="94" name="Rectangle 93"/>
              <p:cNvSpPr/>
              <p:nvPr/>
            </p:nvSpPr>
            <p:spPr bwMode="auto">
              <a:xfrm>
                <a:off x="2271251" y="1651097"/>
                <a:ext cx="7659329" cy="4484232"/>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100" dirty="0" smtClean="0">
                  <a:gradFill>
                    <a:gsLst>
                      <a:gs pos="0">
                        <a:srgbClr val="FFFFFF"/>
                      </a:gs>
                      <a:gs pos="100000">
                        <a:srgbClr val="FFFFFF"/>
                      </a:gs>
                    </a:gsLst>
                    <a:lin ang="5400000" scaled="0"/>
                  </a:gradFill>
                </a:endParaRPr>
              </a:p>
            </p:txBody>
          </p:sp>
        </p:grpSp>
        <p:sp>
          <p:nvSpPr>
            <p:cNvPr id="92" name="Rectangle 91"/>
            <p:cNvSpPr/>
            <p:nvPr/>
          </p:nvSpPr>
          <p:spPr bwMode="auto">
            <a:xfrm>
              <a:off x="5659490" y="3789650"/>
              <a:ext cx="840178" cy="4918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sym typeface="Wingdings" pitchFamily="2" charset="2"/>
                </a:rPr>
                <a:t>:-)</a:t>
              </a:r>
              <a:endParaRPr lang="en-US" sz="2400" dirty="0" smtClean="0">
                <a:gradFill>
                  <a:gsLst>
                    <a:gs pos="0">
                      <a:srgbClr val="FFFFFF"/>
                    </a:gs>
                    <a:gs pos="100000">
                      <a:srgbClr val="FFFFFF"/>
                    </a:gs>
                  </a:gsLst>
                  <a:lin ang="5400000" scaled="0"/>
                </a:gradFill>
              </a:endParaRPr>
            </a:p>
          </p:txBody>
        </p:sp>
      </p:grpSp>
      <p:sp>
        <p:nvSpPr>
          <p:cNvPr id="99" name="Title 1"/>
          <p:cNvSpPr txBox="1">
            <a:spLocks/>
          </p:cNvSpPr>
          <p:nvPr/>
        </p:nvSpPr>
        <p:spPr>
          <a:xfrm>
            <a:off x="1222078" y="1533589"/>
            <a:ext cx="1589530" cy="44319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gn="r">
              <a:tabLst>
                <a:tab pos="1089025" algn="l"/>
              </a:tabLst>
            </a:pPr>
            <a:r>
              <a:rPr lang="en-US" sz="3200" dirty="0" smtClean="0">
                <a:solidFill>
                  <a:schemeClr val="tx1">
                    <a:alpha val="99000"/>
                  </a:schemeClr>
                </a:solidFill>
                <a:latin typeface="Segoe UI" pitchFamily="34" charset="0"/>
                <a:ea typeface="Segoe UI" pitchFamily="34" charset="0"/>
                <a:cs typeface="Segoe UI" pitchFamily="34" charset="0"/>
              </a:rPr>
              <a:t>reserved</a:t>
            </a:r>
            <a:endParaRPr lang="en-US" sz="3200" dirty="0">
              <a:solidFill>
                <a:schemeClr val="tx1">
                  <a:alpha val="99000"/>
                </a:schemeClr>
              </a:solidFill>
              <a:latin typeface="Segoe UI" pitchFamily="34" charset="0"/>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alpha val="99000"/>
                  </a:schemeClr>
                </a:solidFill>
              </a:rPr>
              <a:t>Web </a:t>
            </a:r>
            <a:r>
              <a:rPr lang="en-US" dirty="0" smtClean="0">
                <a:solidFill>
                  <a:schemeClr val="bg1">
                    <a:alpha val="99000"/>
                  </a:schemeClr>
                </a:solidFill>
              </a:rPr>
              <a:t>sites</a:t>
            </a:r>
            <a:endParaRPr lang="en-US" dirty="0"/>
          </a:p>
        </p:txBody>
      </p:sp>
      <p:grpSp>
        <p:nvGrpSpPr>
          <p:cNvPr id="87" name="Group 86"/>
          <p:cNvGrpSpPr/>
          <p:nvPr/>
        </p:nvGrpSpPr>
        <p:grpSpPr>
          <a:xfrm>
            <a:off x="-216815" y="5727773"/>
            <a:ext cx="12622489" cy="1046296"/>
            <a:chOff x="-5297672" y="5194194"/>
            <a:chExt cx="16604405" cy="1376362"/>
          </a:xfrm>
        </p:grpSpPr>
        <p:pic>
          <p:nvPicPr>
            <p:cNvPr id="100"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555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1"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49907"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2" name="Picture 2" descr="C:\Users\jonahs\Documents\Dropbox\Projects SCOTT\Azure Deck\Source Images\server-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744" y="5194194"/>
              <a:ext cx="3186112"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3" name="Picture 2" descr="C:\Users\jonahs\Documents\Dropbox\Projects SCOTT\Azure Deck\Source Images\server-blu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43"/>
            <a:stretch/>
          </p:blipFill>
          <p:spPr bwMode="auto">
            <a:xfrm>
              <a:off x="-3534589" y="5194194"/>
              <a:ext cx="3219309"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04" name="Picture 2" descr="C:\Users\jonahs\Documents\Dropbox\Projects SCOTT\Azure Deck\Source Images\server-blu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5297672" y="5194194"/>
              <a:ext cx="1732619" cy="1376362"/>
            </a:xfrm>
            <a:prstGeom prst="roundRect">
              <a:avLst/>
            </a:prstGeom>
            <a:ln>
              <a:solidFill>
                <a:schemeClr val="bg2">
                  <a:lumMod val="75000"/>
                </a:schemeClr>
              </a:solidFill>
            </a:ln>
            <a:extLst/>
          </p:spPr>
        </p:pic>
        <p:pic>
          <p:nvPicPr>
            <p:cNvPr id="105" name="Picture 2" descr="C:\Users\jonahs\Documents\Dropbox\Projects SCOTT\Azure Deck\Source Images\server-blu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966"/>
            <a:stretch/>
          </p:blipFill>
          <p:spPr bwMode="auto">
            <a:xfrm>
              <a:off x="9571520" y="5194194"/>
              <a:ext cx="1735213" cy="1376362"/>
            </a:xfrm>
            <a:prstGeom prst="roundRect">
              <a:avLst/>
            </a:prstGeom>
            <a:ln>
              <a:solidFill>
                <a:schemeClr val="bg2">
                  <a:lumMod val="75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448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23"/>
                                        </p:tgtEl>
                                      </p:cBhvr>
                                    </p:animEffect>
                                    <p:set>
                                      <p:cBhvr>
                                        <p:cTn id="7" dur="1" fill="hold">
                                          <p:stCondLst>
                                            <p:cond delay="499"/>
                                          </p:stCondLst>
                                        </p:cTn>
                                        <p:tgtEl>
                                          <p:spTgt spid="1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44"/>
                                        </p:tgtEl>
                                      </p:cBhvr>
                                    </p:animEffect>
                                    <p:set>
                                      <p:cBhvr>
                                        <p:cTn id="10" dur="1" fill="hold">
                                          <p:stCondLst>
                                            <p:cond delay="499"/>
                                          </p:stCondLst>
                                        </p:cTn>
                                        <p:tgtEl>
                                          <p:spTgt spid="144"/>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10"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nodeType="afterEffect">
                                  <p:stCondLst>
                                    <p:cond delay="75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10" presetClass="entr" presetSubtype="0" fill="hold" nodeType="withEffect">
                                  <p:stCondLst>
                                    <p:cond delay="7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childTnLst>
                          </p:cTn>
                        </p:par>
                        <p:par>
                          <p:cTn id="25" fill="hold">
                            <p:stCondLst>
                              <p:cond delay="2250"/>
                            </p:stCondLst>
                            <p:childTnLst>
                              <p:par>
                                <p:cTn id="26" presetID="10" presetClass="entr" presetSubtype="0" fill="hold" nodeType="afterEffect">
                                  <p:stCondLst>
                                    <p:cond delay="50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500"/>
                                        <p:tgtEl>
                                          <p:spTgt spid="73"/>
                                        </p:tgtEl>
                                      </p:cBhvr>
                                    </p:animEffect>
                                  </p:childTnLst>
                                </p:cTn>
                              </p:par>
                            </p:childTnLst>
                          </p:cTn>
                        </p:par>
                        <p:par>
                          <p:cTn id="29" fill="hold">
                            <p:stCondLst>
                              <p:cond delay="325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duotone>
              <a:prstClr val="black"/>
              <a:schemeClr val="bg2">
                <a:lumMod val="1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381850" y="2111566"/>
            <a:ext cx="3066325" cy="3066325"/>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solidFill>
                  <a:schemeClr val="tx1">
                    <a:alpha val="99000"/>
                  </a:schemeClr>
                </a:solidFill>
              </a:rPr>
              <a:t>Cloud </a:t>
            </a:r>
            <a:r>
              <a:rPr lang="en-US" dirty="0">
                <a:solidFill>
                  <a:schemeClr val="tx1">
                    <a:alpha val="99000"/>
                  </a:schemeClr>
                </a:solidFill>
              </a:rPr>
              <a:t>services</a:t>
            </a:r>
          </a:p>
        </p:txBody>
      </p:sp>
      <p:sp>
        <p:nvSpPr>
          <p:cNvPr id="6"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None/>
            </a:pPr>
            <a:r>
              <a:rPr lang="en-US" sz="2400" dirty="0" smtClean="0">
                <a:latin typeface="+mn-lt"/>
              </a:rPr>
              <a:t>Build infinitely scalable apps and services</a:t>
            </a:r>
          </a:p>
          <a:p>
            <a:pPr marL="3175" indent="0">
              <a:lnSpc>
                <a:spcPct val="100000"/>
              </a:lnSpc>
              <a:buNone/>
            </a:pPr>
            <a:r>
              <a:rPr lang="en-US" sz="2400" dirty="0" smtClean="0">
                <a:latin typeface="+mn-lt"/>
              </a:rPr>
              <a:t>Support rich multi-tier architectures</a:t>
            </a:r>
          </a:p>
          <a:p>
            <a:pPr marL="3175" indent="0">
              <a:lnSpc>
                <a:spcPct val="100000"/>
              </a:lnSpc>
              <a:buNone/>
            </a:pPr>
            <a:r>
              <a:rPr lang="en-US" sz="2400" dirty="0" smtClean="0">
                <a:latin typeface="+mn-lt"/>
              </a:rPr>
              <a:t>Automated application management</a:t>
            </a:r>
          </a:p>
        </p:txBody>
      </p:sp>
    </p:spTree>
    <p:extLst>
      <p:ext uri="{BB962C8B-B14F-4D97-AF65-F5344CB8AC3E}">
        <p14:creationId xmlns:p14="http://schemas.microsoft.com/office/powerpoint/2010/main" val="1643095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a:t>
            </a:r>
            <a:br>
              <a:rPr lang="en-US" dirty="0"/>
            </a:br>
            <a:r>
              <a:rPr lang="en-US" dirty="0" smtClean="0"/>
              <a:t>Development</a:t>
            </a:r>
            <a:endParaRPr lang="en-US" dirty="0"/>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7545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grpSp>
        <p:nvGrpSpPr>
          <p:cNvPr id="16" name="Group 15"/>
          <p:cNvGrpSpPr/>
          <p:nvPr/>
        </p:nvGrpSpPr>
        <p:grpSpPr>
          <a:xfrm>
            <a:off x="5304100" y="5081480"/>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8" cstate="print">
              <a:duotone>
                <a:prstClr val="black"/>
                <a:schemeClr val="bg1">
                  <a:tint val="45000"/>
                  <a:satMod val="400000"/>
                </a:schemeClr>
              </a:duotone>
              <a:extLst>
                <a:ext uri="{BEBA8EAE-BF5A-486C-A8C5-ECC9F3942E4B}">
                  <a14:imgProps xmlns:a14="http://schemas.microsoft.com/office/drawing/2010/main">
                    <a14:imgLayer r:embed="rId9">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smtClean="0">
                  <a:solidFill>
                    <a:srgbClr val="FFFFFF">
                      <a:alpha val="99000"/>
                    </a:srgbClr>
                  </a:solidFill>
                </a:rPr>
                <a:t>Service</a:t>
              </a:r>
              <a:br>
                <a:rPr lang="en-US" sz="1600" dirty="0" smtClean="0">
                  <a:solidFill>
                    <a:srgbClr val="FFFFFF">
                      <a:alpha val="99000"/>
                    </a:srgbClr>
                  </a:solidFill>
                </a:rPr>
              </a:br>
              <a:r>
                <a:rPr lang="en-US" sz="1600" dirty="0" smtClean="0">
                  <a:solidFill>
                    <a:srgbClr val="FFFFFF">
                      <a:alpha val="99000"/>
                    </a:srgbClr>
                  </a:solidFill>
                </a:rPr>
                <a:t>Package</a:t>
              </a:r>
              <a:endParaRPr lang="en-US" sz="1600" dirty="0">
                <a:solidFill>
                  <a:srgbClr val="FFFFFF">
                    <a:alpha val="99000"/>
                  </a:srgbClr>
                </a:solidFill>
              </a:endParaRPr>
            </a:p>
          </p:txBody>
        </p:sp>
      </p:grpSp>
      <p:pic>
        <p:nvPicPr>
          <p:cNvPr id="33" name="Picture 32"/>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
        <p:nvSpPr>
          <p:cNvPr id="17" name="Freeform 27"/>
          <p:cNvSpPr>
            <a:spLocks noChangeAspect="1" noEditPoints="1"/>
          </p:cNvSpPr>
          <p:nvPr/>
        </p:nvSpPr>
        <p:spPr bwMode="black">
          <a:xfrm>
            <a:off x="4968573" y="4939729"/>
            <a:ext cx="2238561" cy="1442022"/>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03010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par>
                                <p:cTn id="12" presetID="10" presetClass="entr" presetSubtype="0"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par>
                          <p:cTn id="15" fill="hold">
                            <p:stCondLst>
                              <p:cond delay="75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64" presetClass="path" presetSubtype="0" accel="50000" decel="50000" fill="hold" nodeType="afterEffect">
                                  <p:stCondLst>
                                    <p:cond delay="0"/>
                                  </p:stCondLst>
                                  <p:childTnLst>
                                    <p:animMotion origin="layout" path="M -3.16311E-6 1.48148E-6 L -3.16311E-6 -0.58033 " pathEditMode="relative" rAng="0" ptsTypes="AA">
                                      <p:cBhvr>
                                        <p:cTn id="23" dur="3000" fill="hold"/>
                                        <p:tgtEl>
                                          <p:spTgt spid="16"/>
                                        </p:tgtEl>
                                        <p:attrNameLst>
                                          <p:attrName>ppt_x</p:attrName>
                                          <p:attrName>ppt_y</p:attrName>
                                        </p:attrNameLst>
                                      </p:cBhvr>
                                      <p:rCtr x="0" y="-29028"/>
                                    </p:animMotion>
                                  </p:childTnLst>
                                </p:cTn>
                              </p:par>
                              <p:par>
                                <p:cTn id="24" presetID="10" presetClass="exit" presetSubtype="0" fill="hold" grpId="1" nodeType="withEffect">
                                  <p:stCondLst>
                                    <p:cond delay="500"/>
                                  </p:stCondLst>
                                  <p:childTnLst>
                                    <p:animEffect transition="out" filter="fade">
                                      <p:cBhvr>
                                        <p:cTn id="25" dur="3500"/>
                                        <p:tgtEl>
                                          <p:spTgt spid="10"/>
                                        </p:tgtEl>
                                      </p:cBhvr>
                                    </p:animEffect>
                                    <p:set>
                                      <p:cBhvr>
                                        <p:cTn id="26" dur="1" fill="hold">
                                          <p:stCondLst>
                                            <p:cond delay="3499"/>
                                          </p:stCondLst>
                                        </p:cTn>
                                        <p:tgtEl>
                                          <p:spTgt spid="10"/>
                                        </p:tgtEl>
                                        <p:attrNameLst>
                                          <p:attrName>style.visibility</p:attrName>
                                        </p:attrNameLst>
                                      </p:cBhvr>
                                      <p:to>
                                        <p:strVal val="hidden"/>
                                      </p:to>
                                    </p:set>
                                  </p:childTnLst>
                                </p:cTn>
                              </p:par>
                            </p:childTnLst>
                          </p:cTn>
                        </p:par>
                        <p:par>
                          <p:cTn id="27" fill="hold">
                            <p:stCondLst>
                              <p:cond delay="5750"/>
                            </p:stCondLst>
                            <p:childTnLst>
                              <p:par>
                                <p:cTn id="28" presetID="42" presetClass="exit" presetSubtype="0" fill="hold" nodeType="afterEffect">
                                  <p:stCondLst>
                                    <p:cond delay="1000"/>
                                  </p:stCondLst>
                                  <p:childTnLst>
                                    <p:animEffect transition="out" filter="fade">
                                      <p:cBhvr>
                                        <p:cTn id="29" dur="1500"/>
                                        <p:tgtEl>
                                          <p:spTgt spid="12"/>
                                        </p:tgtEl>
                                      </p:cBhvr>
                                    </p:animEffect>
                                    <p:anim calcmode="lin" valueType="num">
                                      <p:cBhvr>
                                        <p:cTn id="30" dur="1500"/>
                                        <p:tgtEl>
                                          <p:spTgt spid="12"/>
                                        </p:tgtEl>
                                        <p:attrNameLst>
                                          <p:attrName>ppt_x</p:attrName>
                                        </p:attrNameLst>
                                      </p:cBhvr>
                                      <p:tavLst>
                                        <p:tav tm="0">
                                          <p:val>
                                            <p:strVal val="ppt_x"/>
                                          </p:val>
                                        </p:tav>
                                        <p:tav tm="100000">
                                          <p:val>
                                            <p:strVal val="ppt_x"/>
                                          </p:val>
                                        </p:tav>
                                      </p:tavLst>
                                    </p:anim>
                                    <p:anim calcmode="lin" valueType="num">
                                      <p:cBhvr>
                                        <p:cTn id="31" dur="1500"/>
                                        <p:tgtEl>
                                          <p:spTgt spid="12"/>
                                        </p:tgtEl>
                                        <p:attrNameLst>
                                          <p:attrName>ppt_y</p:attrName>
                                        </p:attrNameLst>
                                      </p:cBhvr>
                                      <p:tavLst>
                                        <p:tav tm="0">
                                          <p:val>
                                            <p:strVal val="ppt_y"/>
                                          </p:val>
                                        </p:tav>
                                        <p:tav tm="100000">
                                          <p:val>
                                            <p:strVal val="ppt_y+.1"/>
                                          </p:val>
                                        </p:tav>
                                      </p:tavLst>
                                    </p:anim>
                                    <p:set>
                                      <p:cBhvr>
                                        <p:cTn id="32" dur="1" fill="hold">
                                          <p:stCondLst>
                                            <p:cond delay="1499"/>
                                          </p:stCondLst>
                                        </p:cTn>
                                        <p:tgtEl>
                                          <p:spTgt spid="12"/>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1000"/>
                                        <p:tgtEl>
                                          <p:spTgt spid="25"/>
                                        </p:tgtEl>
                                      </p:cBhvr>
                                    </p:animEffect>
                                    <p:anim calcmode="lin" valueType="num">
                                      <p:cBhvr>
                                        <p:cTn id="36" dur="1000" fill="hold"/>
                                        <p:tgtEl>
                                          <p:spTgt spid="25"/>
                                        </p:tgtEl>
                                        <p:attrNameLst>
                                          <p:attrName>ppt_x</p:attrName>
                                        </p:attrNameLst>
                                      </p:cBhvr>
                                      <p:tavLst>
                                        <p:tav tm="0">
                                          <p:val>
                                            <p:strVal val="#ppt_x"/>
                                          </p:val>
                                        </p:tav>
                                        <p:tav tm="100000">
                                          <p:val>
                                            <p:strVal val="#ppt_x"/>
                                          </p:val>
                                        </p:tav>
                                      </p:tavLst>
                                    </p:anim>
                                    <p:anim calcmode="lin" valueType="num">
                                      <p:cBhvr>
                                        <p:cTn id="37" dur="1000" fill="hold"/>
                                        <p:tgtEl>
                                          <p:spTgt spid="25"/>
                                        </p:tgtEl>
                                        <p:attrNameLst>
                                          <p:attrName>ppt_y</p:attrName>
                                        </p:attrNameLst>
                                      </p:cBhvr>
                                      <p:tavLst>
                                        <p:tav tm="0">
                                          <p:val>
                                            <p:strVal val="#ppt_y+.1"/>
                                          </p:val>
                                        </p:tav>
                                        <p:tav tm="100000">
                                          <p:val>
                                            <p:strVal val="#ppt_y"/>
                                          </p:val>
                                        </p:tav>
                                      </p:tavLst>
                                    </p:anim>
                                  </p:childTnLst>
                                </p:cTn>
                              </p:par>
                              <p:par>
                                <p:cTn id="38" presetID="42" presetClass="exit" presetSubtype="0" fill="hold" grpId="0" nodeType="withEffect">
                                  <p:stCondLst>
                                    <p:cond delay="0"/>
                                  </p:stCondLst>
                                  <p:childTnLst>
                                    <p:animEffect transition="out" filter="fade">
                                      <p:cBhvr>
                                        <p:cTn id="39" dur="500"/>
                                        <p:tgtEl>
                                          <p:spTgt spid="17"/>
                                        </p:tgtEl>
                                      </p:cBhvr>
                                    </p:animEffect>
                                    <p:anim calcmode="lin" valueType="num">
                                      <p:cBhvr>
                                        <p:cTn id="40" dur="500"/>
                                        <p:tgtEl>
                                          <p:spTgt spid="17"/>
                                        </p:tgtEl>
                                        <p:attrNameLst>
                                          <p:attrName>ppt_x</p:attrName>
                                        </p:attrNameLst>
                                      </p:cBhvr>
                                      <p:tavLst>
                                        <p:tav tm="0">
                                          <p:val>
                                            <p:strVal val="ppt_x"/>
                                          </p:val>
                                        </p:tav>
                                        <p:tav tm="100000">
                                          <p:val>
                                            <p:strVal val="ppt_x"/>
                                          </p:val>
                                        </p:tav>
                                      </p:tavLst>
                                    </p:anim>
                                    <p:anim calcmode="lin" valueType="num">
                                      <p:cBhvr>
                                        <p:cTn id="41" dur="500"/>
                                        <p:tgtEl>
                                          <p:spTgt spid="17"/>
                                        </p:tgtEl>
                                        <p:attrNameLst>
                                          <p:attrName>ppt_y</p:attrName>
                                        </p:attrNameLst>
                                      </p:cBhvr>
                                      <p:tavLst>
                                        <p:tav tm="0">
                                          <p:val>
                                            <p:strVal val="ppt_y"/>
                                          </p:val>
                                        </p:tav>
                                        <p:tav tm="100000">
                                          <p:val>
                                            <p:strVal val="ppt_y+.1"/>
                                          </p:val>
                                        </p:tav>
                                      </p:tavLst>
                                    </p:anim>
                                    <p:set>
                                      <p:cBhvr>
                                        <p:cTn id="42" dur="1" fill="hold">
                                          <p:stCondLst>
                                            <p:cond delay="499"/>
                                          </p:stCondLst>
                                        </p:cTn>
                                        <p:tgtEl>
                                          <p:spTgt spid="17"/>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xit" presetSubtype="0" fill="hold" nodeType="withEffect">
                                  <p:stCondLst>
                                    <p:cond delay="0"/>
                                  </p:stCondLst>
                                  <p:childTnLst>
                                    <p:animEffect transition="out" filter="fade">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alphaModFix amt="40000"/>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a:blipFill dpi="0" rotWithShape="1">
            <a:blip r:embed="rId5" cstate="print">
              <a:alphaModFix amt="40000"/>
            </a:blip>
            <a:srcRect/>
            <a:stretch>
              <a:fillRect/>
            </a:stretch>
          </a:blipFill>
          <a:ln w="55000" cap="flat" cmpd="thickThin" algn="ctr">
            <a:noFill/>
            <a:prstDash val="solid"/>
            <a:headEnd type="none" w="med" len="med"/>
            <a:tailEnd type="none" w="med" len="med"/>
          </a:ln>
          <a:effectLst/>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7" cstate="print">
              <a:duotone>
                <a:prstClr val="black"/>
                <a:schemeClr val="bg1">
                  <a:tint val="45000"/>
                  <a:satMod val="400000"/>
                </a:schemeClr>
              </a:duotone>
              <a:extLst>
                <a:ext uri="{BEBA8EAE-BF5A-486C-A8C5-ECC9F3942E4B}">
                  <a14:imgProps xmlns:a14="http://schemas.microsoft.com/office/drawing/2010/main">
                    <a14:imgLayer r:embed="rId8">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1</a:t>
              </a:r>
              <a:endParaRPr lang="en-US" sz="1600" dirty="0">
                <a:solidFill>
                  <a:srgbClr val="FFFFFF"/>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gn="ctr" defTabSz="1218987">
                <a:lnSpc>
                  <a:spcPct val="90000"/>
                </a:lnSpc>
                <a:spcBef>
                  <a:spcPct val="20000"/>
                </a:spcBef>
                <a:buSzPct val="80000"/>
              </a:pPr>
              <a:r>
                <a:rPr lang="en-US" sz="1600" dirty="0" smtClean="0">
                  <a:solidFill>
                    <a:srgbClr val="FFFFFF"/>
                  </a:solidFill>
                </a:rPr>
                <a:t>Server Rack 2</a:t>
              </a:r>
              <a:endParaRPr lang="en-US" sz="1600" dirty="0">
                <a:solidFill>
                  <a:srgbClr val="FFFFFF"/>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2829700"/>
                <a:ext cx="1607803" cy="694552"/>
              </a:xfrm>
              <a:prstGeom prst="roundRect">
                <a:avLst/>
              </a:prstGeom>
              <a:ln>
                <a:solidFill>
                  <a:schemeClr val="bg2">
                    <a:lumMod val="75000"/>
                  </a:schemeClr>
                </a:solidFill>
              </a:ln>
            </p:spPr>
          </p:pic>
          <p:pic>
            <p:nvPicPr>
              <p:cNvPr id="46" name="Picture 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3580375"/>
                <a:ext cx="1607803" cy="694552"/>
              </a:xfrm>
              <a:prstGeom prst="roundRect">
                <a:avLst/>
              </a:prstGeom>
              <a:ln>
                <a:solidFill>
                  <a:schemeClr val="bg2">
                    <a:lumMod val="75000"/>
                  </a:schemeClr>
                </a:solidFill>
              </a:ln>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4331050"/>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75954" y="5081725"/>
                <a:ext cx="1607803" cy="694552"/>
              </a:xfrm>
              <a:prstGeom prst="roundRect">
                <a:avLst/>
              </a:prstGeom>
              <a:ln>
                <a:solidFill>
                  <a:schemeClr val="bg2">
                    <a:lumMod val="75000"/>
                  </a:schemeClr>
                </a:solidFill>
              </a:ln>
            </p:spPr>
          </p:pic>
        </p:grpSp>
      </p:gr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81454" y="4731744"/>
            <a:ext cx="1484090" cy="1364256"/>
          </a:xfrm>
          <a:prstGeom prst="rect">
            <a:avLst/>
          </a:prstGeom>
        </p:spPr>
      </p:pic>
      <p:pic>
        <p:nvPicPr>
          <p:cNvPr id="54" name="Picture 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8002204" y="4731744"/>
            <a:ext cx="1484090" cy="1364256"/>
          </a:xfrm>
          <a:prstGeom prst="rect">
            <a:avLst/>
          </a:prstGeom>
        </p:spPr>
      </p:pic>
      <p:grpSp>
        <p:nvGrpSpPr>
          <p:cNvPr id="57" name="Group 56"/>
          <p:cNvGrpSpPr/>
          <p:nvPr/>
        </p:nvGrpSpPr>
        <p:grpSpPr>
          <a:xfrm>
            <a:off x="2770632" y="5160022"/>
            <a:ext cx="6282163" cy="901556"/>
            <a:chOff x="2624469" y="4355929"/>
            <a:chExt cx="6282163" cy="901556"/>
          </a:xfrm>
        </p:grpSpPr>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53" name="TextBox 52"/>
            <p:cNvSpPr txBox="1"/>
            <p:nvPr/>
          </p:nvSpPr>
          <p:spPr>
            <a:xfrm>
              <a:off x="2624469" y="4925086"/>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58" name="TextBox 57"/>
            <p:cNvSpPr txBox="1"/>
            <p:nvPr/>
          </p:nvSpPr>
          <p:spPr>
            <a:xfrm>
              <a:off x="8091821" y="4925086"/>
              <a:ext cx="572272"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59" name="Picture 5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60" name="Group 59"/>
          <p:cNvGrpSpPr/>
          <p:nvPr/>
        </p:nvGrpSpPr>
        <p:grpSpPr>
          <a:xfrm>
            <a:off x="4435624" y="3580375"/>
            <a:ext cx="3308246" cy="694552"/>
            <a:chOff x="4408729" y="3580375"/>
            <a:chExt cx="3308246" cy="694552"/>
          </a:xfrm>
        </p:grpSpPr>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2" y="3580375"/>
              <a:ext cx="1607803" cy="694552"/>
            </a:xfrm>
            <a:prstGeom prst="roundRect">
              <a:avLst/>
            </a:prstGeom>
            <a:ln>
              <a:solidFill>
                <a:schemeClr val="bg2">
                  <a:lumMod val="75000"/>
                </a:schemeClr>
              </a:solidFill>
            </a:ln>
          </p:spPr>
        </p:pic>
      </p:grpSp>
      <p:sp>
        <p:nvSpPr>
          <p:cNvPr id="61" name="TextBox 60"/>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V="1">
            <a:off x="2681454" y="2727711"/>
            <a:ext cx="1484090" cy="1364256"/>
          </a:xfrm>
          <a:prstGeom prst="rect">
            <a:avLst/>
          </a:prstGeom>
        </p:spPr>
      </p:pic>
      <p:pic>
        <p:nvPicPr>
          <p:cNvPr id="68" name="Picture 6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flipV="1">
            <a:off x="8002204" y="2727711"/>
            <a:ext cx="1484090" cy="1364256"/>
          </a:xfrm>
          <a:prstGeom prst="rect">
            <a:avLst/>
          </a:prstGeom>
        </p:spPr>
      </p:pic>
      <p:grpSp>
        <p:nvGrpSpPr>
          <p:cNvPr id="62" name="Group 61"/>
          <p:cNvGrpSpPr/>
          <p:nvPr/>
        </p:nvGrpSpPr>
        <p:grpSpPr>
          <a:xfrm>
            <a:off x="2774020" y="3155989"/>
            <a:ext cx="6278775" cy="910983"/>
            <a:chOff x="2627857" y="4355929"/>
            <a:chExt cx="6278775" cy="910983"/>
          </a:xfrm>
        </p:grpSpPr>
        <p:pic>
          <p:nvPicPr>
            <p:cNvPr id="63" name="Pictur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1408" y="4355929"/>
              <a:ext cx="466583" cy="422054"/>
            </a:xfrm>
            <a:prstGeom prst="rect">
              <a:avLst/>
            </a:prstGeom>
          </p:spPr>
        </p:pic>
        <p:sp>
          <p:nvSpPr>
            <p:cNvPr id="64" name="TextBox 63"/>
            <p:cNvSpPr txBox="1"/>
            <p:nvPr/>
          </p:nvSpPr>
          <p:spPr>
            <a:xfrm>
              <a:off x="2627857"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smtClean="0">
                  <a:solidFill>
                    <a:srgbClr val="FFFFFF">
                      <a:alpha val="99000"/>
                    </a:srgbClr>
                  </a:solidFill>
                </a:rPr>
                <a:t>Virtual </a:t>
              </a:r>
              <a:br>
                <a:rPr lang="en-US" sz="1200" dirty="0" smtClean="0">
                  <a:solidFill>
                    <a:srgbClr val="FFFFFF">
                      <a:alpha val="99000"/>
                    </a:srgbClr>
                  </a:solidFill>
                </a:rPr>
              </a:br>
              <a:r>
                <a:rPr lang="en-US" sz="1200" dirty="0" smtClean="0">
                  <a:solidFill>
                    <a:srgbClr val="FFFFFF">
                      <a:alpha val="99000"/>
                    </a:srgbClr>
                  </a:solidFill>
                </a:rPr>
                <a:t>machine</a:t>
              </a:r>
              <a:endParaRPr lang="en-US" sz="1200" dirty="0">
                <a:solidFill>
                  <a:srgbClr val="FFFFFF">
                    <a:alpha val="99000"/>
                  </a:srgbClr>
                </a:solidFill>
              </a:endParaRPr>
            </a:p>
          </p:txBody>
        </p:sp>
        <p:sp>
          <p:nvSpPr>
            <p:cNvPr id="65" name="TextBox 64"/>
            <p:cNvSpPr txBox="1"/>
            <p:nvPr/>
          </p:nvSpPr>
          <p:spPr>
            <a:xfrm>
              <a:off x="8095449" y="4934513"/>
              <a:ext cx="572273" cy="332399"/>
            </a:xfrm>
            <a:prstGeom prst="rect">
              <a:avLst/>
            </a:prstGeom>
            <a:noFill/>
          </p:spPr>
          <p:txBody>
            <a:bodyPr wrap="none" lIns="0" tIns="0" rIns="0" bIns="0" rtlCol="0">
              <a:spAutoFit/>
            </a:bodyPr>
            <a:lstStyle/>
            <a:p>
              <a:pPr defTabSz="1218987">
                <a:lnSpc>
                  <a:spcPct val="90000"/>
                </a:lnSpc>
                <a:spcBef>
                  <a:spcPct val="20000"/>
                </a:spcBef>
                <a:buSzPct val="80000"/>
              </a:pPr>
              <a:r>
                <a:rPr lang="en-US" sz="1200" dirty="0">
                  <a:solidFill>
                    <a:srgbClr val="FFFFFF">
                      <a:alpha val="99000"/>
                    </a:srgbClr>
                  </a:solidFill>
                </a:rPr>
                <a:t>Virtual </a:t>
              </a:r>
              <a:br>
                <a:rPr lang="en-US" sz="1200" dirty="0">
                  <a:solidFill>
                    <a:srgbClr val="FFFFFF">
                      <a:alpha val="99000"/>
                    </a:srgbClr>
                  </a:solidFill>
                </a:rPr>
              </a:br>
              <a:r>
                <a:rPr lang="en-US" sz="1200" dirty="0">
                  <a:solidFill>
                    <a:srgbClr val="FFFFFF">
                      <a:alpha val="99000"/>
                    </a:srgbClr>
                  </a:solidFill>
                </a:rPr>
                <a:t>machine</a:t>
              </a:r>
            </a:p>
          </p:txBody>
        </p:sp>
        <p:pic>
          <p:nvPicPr>
            <p:cNvPr id="66" name="Picture 6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40049" y="4355929"/>
              <a:ext cx="466583" cy="422054"/>
            </a:xfrm>
            <a:prstGeom prst="rect">
              <a:avLst/>
            </a:prstGeom>
          </p:spPr>
        </p:pic>
      </p:grpSp>
      <p:grpSp>
        <p:nvGrpSpPr>
          <p:cNvPr id="71" name="Group 70"/>
          <p:cNvGrpSpPr/>
          <p:nvPr/>
        </p:nvGrpSpPr>
        <p:grpSpPr>
          <a:xfrm>
            <a:off x="4435624" y="4332642"/>
            <a:ext cx="3308245" cy="694552"/>
            <a:chOff x="4408729" y="3580375"/>
            <a:chExt cx="3308245" cy="694552"/>
          </a:xfrm>
        </p:grpSpPr>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09171" y="3580375"/>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19557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par>
                          <p:cTn id="15" fill="hold">
                            <p:stCondLst>
                              <p:cond delay="2000"/>
                            </p:stCondLst>
                            <p:childTnLst>
                              <p:par>
                                <p:cTn id="16" presetID="22" presetClass="entr" presetSubtype="2" fill="hold" nodeType="afterEffect">
                                  <p:stCondLst>
                                    <p:cond delay="500"/>
                                  </p:stCondLst>
                                  <p:childTnLst>
                                    <p:set>
                                      <p:cBhvr>
                                        <p:cTn id="17" dur="1" fill="hold">
                                          <p:stCondLst>
                                            <p:cond delay="0"/>
                                          </p:stCondLst>
                                        </p:cTn>
                                        <p:tgtEl>
                                          <p:spTgt spid="52"/>
                                        </p:tgtEl>
                                        <p:attrNameLst>
                                          <p:attrName>style.visibility</p:attrName>
                                        </p:attrNameLst>
                                      </p:cBhvr>
                                      <p:to>
                                        <p:strVal val="visible"/>
                                      </p:to>
                                    </p:set>
                                    <p:animEffect transition="in" filter="wipe(right)">
                                      <p:cBhvr>
                                        <p:cTn id="18" dur="500"/>
                                        <p:tgtEl>
                                          <p:spTgt spid="52"/>
                                        </p:tgtEl>
                                      </p:cBhvr>
                                    </p:animEffect>
                                  </p:childTnLst>
                                </p:cTn>
                              </p:par>
                              <p:par>
                                <p:cTn id="19" presetID="22" presetClass="entr" presetSubtype="8" fill="hold"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wipe(left)">
                                      <p:cBhvr>
                                        <p:cTn id="21" dur="500"/>
                                        <p:tgtEl>
                                          <p:spTgt spid="55"/>
                                        </p:tgtEl>
                                      </p:cBhvr>
                                    </p:animEffect>
                                  </p:childTnLst>
                                </p:cTn>
                              </p:par>
                              <p:par>
                                <p:cTn id="22" presetID="22" presetClass="entr" presetSubtype="2" fill="hold" nodeType="withEffect">
                                  <p:stCondLst>
                                    <p:cond delay="500"/>
                                  </p:stCondLst>
                                  <p:childTnLst>
                                    <p:set>
                                      <p:cBhvr>
                                        <p:cTn id="23" dur="1" fill="hold">
                                          <p:stCondLst>
                                            <p:cond delay="0"/>
                                          </p:stCondLst>
                                        </p:cTn>
                                        <p:tgtEl>
                                          <p:spTgt spid="70"/>
                                        </p:tgtEl>
                                        <p:attrNameLst>
                                          <p:attrName>style.visibility</p:attrName>
                                        </p:attrNameLst>
                                      </p:cBhvr>
                                      <p:to>
                                        <p:strVal val="visible"/>
                                      </p:to>
                                    </p:set>
                                    <p:animEffect transition="in" filter="wipe(right)">
                                      <p:cBhvr>
                                        <p:cTn id="24" dur="500"/>
                                        <p:tgtEl>
                                          <p:spTgt spid="70"/>
                                        </p:tgtEl>
                                      </p:cBhvr>
                                    </p:animEffect>
                                  </p:childTnLst>
                                </p:cTn>
                              </p:par>
                              <p:par>
                                <p:cTn id="25" presetID="22" presetClass="entr" presetSubtype="8" fill="hold" nodeType="withEffect">
                                  <p:stCondLst>
                                    <p:cond delay="50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childTnLst>
                                </p:cTn>
                              </p:par>
                              <p:par>
                                <p:cTn id="32" presetID="10" presetClass="entr" presetSubtype="0" fill="hold"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par>
                          <p:cTn id="35" fill="hold">
                            <p:stCondLst>
                              <p:cond delay="3500"/>
                            </p:stCondLst>
                            <p:childTnLst>
                              <p:par>
                                <p:cTn id="36" presetID="22" presetClass="entr" presetSubtype="4" fill="hold" nodeType="afterEffect">
                                  <p:stCondLst>
                                    <p:cond delay="100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1000"/>
                                        <p:tgtEl>
                                          <p:spTgt spid="54"/>
                                        </p:tgtEl>
                                      </p:cBhvr>
                                    </p:animEffect>
                                  </p:childTnLst>
                                </p:cTn>
                              </p:par>
                              <p:par>
                                <p:cTn id="39" presetID="22" presetClass="entr" presetSubtype="4" fill="hold" nodeType="withEffect">
                                  <p:stCondLst>
                                    <p:cond delay="1000"/>
                                  </p:stCondLst>
                                  <p:childTnLst>
                                    <p:set>
                                      <p:cBhvr>
                                        <p:cTn id="40" dur="1" fill="hold">
                                          <p:stCondLst>
                                            <p:cond delay="0"/>
                                          </p:stCondLst>
                                        </p:cTn>
                                        <p:tgtEl>
                                          <p:spTgt spid="40"/>
                                        </p:tgtEl>
                                        <p:attrNameLst>
                                          <p:attrName>style.visibility</p:attrName>
                                        </p:attrNameLst>
                                      </p:cBhvr>
                                      <p:to>
                                        <p:strVal val="visible"/>
                                      </p:to>
                                    </p:set>
                                    <p:animEffect transition="in" filter="wipe(down)">
                                      <p:cBhvr>
                                        <p:cTn id="41" dur="1000"/>
                                        <p:tgtEl>
                                          <p:spTgt spid="40"/>
                                        </p:tgtEl>
                                      </p:cBhvr>
                                    </p:animEffect>
                                  </p:childTnLst>
                                </p:cTn>
                              </p:par>
                              <p:par>
                                <p:cTn id="42" presetID="22" presetClass="entr" presetSubtype="4" fill="hold" nodeType="with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wipe(down)">
                                      <p:cBhvr>
                                        <p:cTn id="44" dur="1000"/>
                                        <p:tgtEl>
                                          <p:spTgt spid="68"/>
                                        </p:tgtEl>
                                      </p:cBhvr>
                                    </p:animEffect>
                                  </p:childTnLst>
                                </p:cTn>
                              </p:par>
                              <p:par>
                                <p:cTn id="45" presetID="22" presetClass="entr" presetSubtype="4" fill="hold" nodeType="withEffect">
                                  <p:stCondLst>
                                    <p:cond delay="1000"/>
                                  </p:stCondLst>
                                  <p:childTnLst>
                                    <p:set>
                                      <p:cBhvr>
                                        <p:cTn id="46" dur="1" fill="hold">
                                          <p:stCondLst>
                                            <p:cond delay="0"/>
                                          </p:stCondLst>
                                        </p:cTn>
                                        <p:tgtEl>
                                          <p:spTgt spid="67"/>
                                        </p:tgtEl>
                                        <p:attrNameLst>
                                          <p:attrName>style.visibility</p:attrName>
                                        </p:attrNameLst>
                                      </p:cBhvr>
                                      <p:to>
                                        <p:strVal val="visible"/>
                                      </p:to>
                                    </p:set>
                                    <p:animEffect transition="in" filter="wipe(down)">
                                      <p:cBhvr>
                                        <p:cTn id="47" dur="1000"/>
                                        <p:tgtEl>
                                          <p:spTgt spid="67"/>
                                        </p:tgtEl>
                                      </p:cBhvr>
                                    </p:animEffect>
                                  </p:childTnLst>
                                </p:cTn>
                              </p:par>
                            </p:childTnLst>
                          </p:cTn>
                        </p:par>
                        <p:par>
                          <p:cTn id="48" fill="hold">
                            <p:stCondLst>
                              <p:cond delay="5500"/>
                            </p:stCondLst>
                            <p:childTnLst>
                              <p:par>
                                <p:cTn id="49" presetID="1" presetClass="entr" presetSubtype="0" fill="hold" nodeType="after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par>
                          <p:cTn id="51" fill="hold">
                            <p:stCondLst>
                              <p:cond delay="5500"/>
                            </p:stCondLst>
                            <p:childTnLst>
                              <p:par>
                                <p:cTn id="52" presetID="1"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childTnLst>
                                </p:cTn>
                              </p:par>
                            </p:childTnLst>
                          </p:cTn>
                        </p:par>
                        <p:par>
                          <p:cTn id="54" fill="hold">
                            <p:stCondLst>
                              <p:cond delay="5500"/>
                            </p:stCondLst>
                            <p:childTnLst>
                              <p:par>
                                <p:cTn id="55" presetID="10" presetClass="exit" presetSubtype="0" fill="hold" nodeType="afterEffect">
                                  <p:stCondLst>
                                    <p:cond delay="0"/>
                                  </p:stCondLst>
                                  <p:childTnLst>
                                    <p:animEffect transition="out" filter="fade">
                                      <p:cBhvr>
                                        <p:cTn id="56" dur="250"/>
                                        <p:tgtEl>
                                          <p:spTgt spid="52"/>
                                        </p:tgtEl>
                                      </p:cBhvr>
                                    </p:animEffect>
                                    <p:set>
                                      <p:cBhvr>
                                        <p:cTn id="57" dur="1" fill="hold">
                                          <p:stCondLst>
                                            <p:cond delay="249"/>
                                          </p:stCondLst>
                                        </p:cTn>
                                        <p:tgtEl>
                                          <p:spTgt spid="52"/>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250"/>
                                        <p:tgtEl>
                                          <p:spTgt spid="55"/>
                                        </p:tgtEl>
                                      </p:cBhvr>
                                    </p:animEffect>
                                    <p:set>
                                      <p:cBhvr>
                                        <p:cTn id="60" dur="1" fill="hold">
                                          <p:stCondLst>
                                            <p:cond delay="249"/>
                                          </p:stCondLst>
                                        </p:cTn>
                                        <p:tgtEl>
                                          <p:spTgt spid="55"/>
                                        </p:tgtEl>
                                        <p:attrNameLst>
                                          <p:attrName>style.visibility</p:attrName>
                                        </p:attrNameLst>
                                      </p:cBhvr>
                                      <p:to>
                                        <p:strVal val="hidden"/>
                                      </p:to>
                                    </p:set>
                                  </p:childTnLst>
                                </p:cTn>
                              </p:par>
                            </p:childTnLst>
                          </p:cTn>
                        </p:par>
                        <p:par>
                          <p:cTn id="61" fill="hold">
                            <p:stCondLst>
                              <p:cond delay="5750"/>
                            </p:stCondLst>
                            <p:childTnLst>
                              <p:par>
                                <p:cTn id="62" presetID="10" presetClass="exit" presetSubtype="0" fill="hold" nodeType="afterEffect">
                                  <p:stCondLst>
                                    <p:cond delay="0"/>
                                  </p:stCondLst>
                                  <p:childTnLst>
                                    <p:animEffect transition="out" filter="fade">
                                      <p:cBhvr>
                                        <p:cTn id="63" dur="250"/>
                                        <p:tgtEl>
                                          <p:spTgt spid="70"/>
                                        </p:tgtEl>
                                      </p:cBhvr>
                                    </p:animEffect>
                                    <p:set>
                                      <p:cBhvr>
                                        <p:cTn id="64" dur="1" fill="hold">
                                          <p:stCondLst>
                                            <p:cond delay="249"/>
                                          </p:stCondLst>
                                        </p:cTn>
                                        <p:tgtEl>
                                          <p:spTgt spid="70"/>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50"/>
                                        <p:tgtEl>
                                          <p:spTgt spid="69"/>
                                        </p:tgtEl>
                                      </p:cBhvr>
                                    </p:animEffect>
                                    <p:set>
                                      <p:cBhvr>
                                        <p:cTn id="67" dur="1" fill="hold">
                                          <p:stCondLst>
                                            <p:cond delay="249"/>
                                          </p:stCondLst>
                                        </p:cTn>
                                        <p:tgtEl>
                                          <p:spTgt spid="6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50"/>
                                        <p:tgtEl>
                                          <p:spTgt spid="54"/>
                                        </p:tgtEl>
                                      </p:cBhvr>
                                    </p:animEffect>
                                    <p:set>
                                      <p:cBhvr>
                                        <p:cTn id="70" dur="1" fill="hold">
                                          <p:stCondLst>
                                            <p:cond delay="249"/>
                                          </p:stCondLst>
                                        </p:cTn>
                                        <p:tgtEl>
                                          <p:spTgt spid="54"/>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50"/>
                                        <p:tgtEl>
                                          <p:spTgt spid="40"/>
                                        </p:tgtEl>
                                      </p:cBhvr>
                                    </p:animEffect>
                                    <p:set>
                                      <p:cBhvr>
                                        <p:cTn id="73" dur="1" fill="hold">
                                          <p:stCondLst>
                                            <p:cond delay="249"/>
                                          </p:stCondLst>
                                        </p:cTn>
                                        <p:tgtEl>
                                          <p:spTgt spid="40"/>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250"/>
                                        <p:tgtEl>
                                          <p:spTgt spid="68"/>
                                        </p:tgtEl>
                                      </p:cBhvr>
                                    </p:animEffect>
                                    <p:set>
                                      <p:cBhvr>
                                        <p:cTn id="76" dur="1" fill="hold">
                                          <p:stCondLst>
                                            <p:cond delay="249"/>
                                          </p:stCondLst>
                                        </p:cTn>
                                        <p:tgtEl>
                                          <p:spTgt spid="68"/>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67"/>
                                        </p:tgtEl>
                                      </p:cBhvr>
                                    </p:animEffect>
                                    <p:set>
                                      <p:cBhvr>
                                        <p:cTn id="79" dur="1" fill="hold">
                                          <p:stCondLst>
                                            <p:cond delay="249"/>
                                          </p:stCondLst>
                                        </p:cTn>
                                        <p:tgtEl>
                                          <p:spTgt spid="67"/>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57"/>
                                        </p:tgtEl>
                                      </p:cBhvr>
                                    </p:animEffect>
                                    <p:set>
                                      <p:cBhvr>
                                        <p:cTn id="82" dur="1" fill="hold">
                                          <p:stCondLst>
                                            <p:cond delay="249"/>
                                          </p:stCondLst>
                                        </p:cTn>
                                        <p:tgtEl>
                                          <p:spTgt spid="5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62"/>
                                        </p:tgtEl>
                                      </p:cBhvr>
                                    </p:animEffect>
                                    <p:set>
                                      <p:cBhvr>
                                        <p:cTn id="85" dur="1" fill="hold">
                                          <p:stCondLst>
                                            <p:cond delay="249"/>
                                          </p:stCondLst>
                                        </p:cTn>
                                        <p:tgtEl>
                                          <p:spTgt spid="62"/>
                                        </p:tgtEl>
                                        <p:attrNameLst>
                                          <p:attrName>style.visibility</p:attrName>
                                        </p:attrNameLst>
                                      </p:cBhvr>
                                      <p:to>
                                        <p:strVal val="hidden"/>
                                      </p:to>
                                    </p:set>
                                  </p:childTnLst>
                                </p:cTn>
                              </p:par>
                            </p:childTnLst>
                          </p:cTn>
                        </p:par>
                        <p:par>
                          <p:cTn id="86" fill="hold">
                            <p:stCondLst>
                              <p:cond delay="6000"/>
                            </p:stCondLst>
                            <p:childTnLst>
                              <p:par>
                                <p:cTn id="87" presetID="10" presetClass="exit" presetSubtype="0" fill="hold" nodeType="afterEffect">
                                  <p:stCondLst>
                                    <p:cond delay="0"/>
                                  </p:stCondLst>
                                  <p:childTnLst>
                                    <p:animEffect transition="out" filter="fade">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10" presetClass="exit" presetSubtype="0" fill="hold" nodeType="withEffect">
                                  <p:stCondLst>
                                    <p:cond delay="250"/>
                                  </p:stCondLst>
                                  <p:childTnLst>
                                    <p:animEffect transition="out" filter="fade">
                                      <p:cBhvr>
                                        <p:cTn id="91" dur="500"/>
                                        <p:tgtEl>
                                          <p:spTgt spid="41"/>
                                        </p:tgtEl>
                                      </p:cBhvr>
                                    </p:animEffect>
                                    <p:set>
                                      <p:cBhvr>
                                        <p:cTn id="92" dur="1" fill="hold">
                                          <p:stCondLst>
                                            <p:cond delay="499"/>
                                          </p:stCondLst>
                                        </p:cTn>
                                        <p:tgtEl>
                                          <p:spTgt spid="41"/>
                                        </p:tgtEl>
                                        <p:attrNameLst>
                                          <p:attrName>style.visibility</p:attrName>
                                        </p:attrNameLst>
                                      </p:cBhvr>
                                      <p:to>
                                        <p:strVal val="hidden"/>
                                      </p:to>
                                    </p:set>
                                  </p:childTnLst>
                                </p:cTn>
                              </p:par>
                            </p:childTnLst>
                          </p:cTn>
                        </p:par>
                        <p:par>
                          <p:cTn id="93" fill="hold">
                            <p:stCondLst>
                              <p:cond delay="6750"/>
                            </p:stCondLst>
                            <p:childTnLst>
                              <p:par>
                                <p:cTn id="94" presetID="10" presetClass="exit" presetSubtype="0" fill="hold" nodeType="afterEffect">
                                  <p:stCondLst>
                                    <p:cond delay="0"/>
                                  </p:stCondLst>
                                  <p:childTnLst>
                                    <p:animEffect transition="out" filter="fade">
                                      <p:cBhvr>
                                        <p:cTn id="95" dur="500"/>
                                        <p:tgtEl>
                                          <p:spTgt spid="10"/>
                                        </p:tgtEl>
                                      </p:cBhvr>
                                    </p:animEffect>
                                    <p:set>
                                      <p:cBhvr>
                                        <p:cTn id="9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sp>
        <p:nvSpPr>
          <p:cNvPr id="92" name="TextBox 91"/>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42" name="Group 41"/>
          <p:cNvGrpSpPr/>
          <p:nvPr/>
        </p:nvGrpSpPr>
        <p:grpSpPr>
          <a:xfrm>
            <a:off x="4435624" y="4343400"/>
            <a:ext cx="3311540" cy="694552"/>
            <a:chOff x="4408729" y="3580375"/>
            <a:chExt cx="3311540" cy="694552"/>
          </a:xfrm>
        </p:grpSpPr>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3580375"/>
              <a:ext cx="1607803" cy="694552"/>
            </a:xfrm>
            <a:prstGeom prst="roundRect">
              <a:avLst/>
            </a:prstGeom>
            <a:ln>
              <a:solidFill>
                <a:schemeClr val="bg2">
                  <a:lumMod val="75000"/>
                </a:schemeClr>
              </a:solidFill>
            </a:ln>
          </p:spPr>
        </p:pic>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3580375"/>
              <a:ext cx="1607803" cy="694552"/>
            </a:xfrm>
            <a:prstGeom prst="roundRect">
              <a:avLst/>
            </a:prstGeom>
            <a:ln>
              <a:solidFill>
                <a:schemeClr val="bg2">
                  <a:lumMod val="75000"/>
                </a:schemeClr>
              </a:solidFill>
            </a:ln>
          </p:spPr>
        </p:pic>
      </p:grpSp>
      <p:grpSp>
        <p:nvGrpSpPr>
          <p:cNvPr id="40" name="Group 39"/>
          <p:cNvGrpSpPr/>
          <p:nvPr/>
        </p:nvGrpSpPr>
        <p:grpSpPr>
          <a:xfrm>
            <a:off x="5304100" y="1099173"/>
            <a:ext cx="1567543" cy="979715"/>
            <a:chOff x="2075433" y="3557736"/>
            <a:chExt cx="1567543" cy="979715"/>
          </a:xfrm>
        </p:grpSpPr>
        <p:sp>
          <p:nvSpPr>
            <p:cNvPr id="41" name="Rounded Rectangle 40"/>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45" name="Picture 44"/>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46" name="TextBox 45"/>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sp>
        <p:nvSpPr>
          <p:cNvPr id="35" name="TextBox 34"/>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smtClean="0">
                <a:solidFill>
                  <a:schemeClr val="accent4">
                    <a:alpha val="99000"/>
                  </a:schemeClr>
                </a:solidFill>
              </a:rPr>
              <a:t>Provision Role Instances</a:t>
            </a:r>
          </a:p>
          <a:p>
            <a:pPr defTabSz="1218987">
              <a:lnSpc>
                <a:spcPct val="90000"/>
              </a:lnSpc>
              <a:spcAft>
                <a:spcPts val="600"/>
              </a:spcAft>
              <a:buSzPct val="80000"/>
            </a:pPr>
            <a:r>
              <a:rPr lang="en-US" sz="2000" dirty="0" smtClean="0">
                <a:solidFill>
                  <a:schemeClr val="tx1">
                    <a:lumMod val="60000"/>
                    <a:lumOff val="40000"/>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382909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0"/>
                                  </p:stCondLst>
                                  <p:childTnLst>
                                    <p:animMotion origin="layout" path="M -4.43678E-6 -2.64985E-6 L -4.43678E-6 0.18352 " pathEditMode="relative" rAng="0" ptsTypes="AA">
                                      <p:cBhvr>
                                        <p:cTn id="11" dur="2000" fill="hold"/>
                                        <p:tgtEl>
                                          <p:spTgt spid="88"/>
                                        </p:tgtEl>
                                        <p:attrNameLst>
                                          <p:attrName>ppt_x</p:attrName>
                                          <p:attrName>ppt_y</p:attrName>
                                        </p:attrNameLst>
                                      </p:cBhvr>
                                      <p:rCtr x="0" y="9165"/>
                                    </p:animMotion>
                                  </p:childTnLst>
                                </p:cTn>
                              </p:par>
                              <p:par>
                                <p:cTn id="12" presetID="10" presetClass="entr" presetSubtype="0" fill="hold" grpId="0" nodeType="withEffect">
                                  <p:stCondLst>
                                    <p:cond delay="250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accel="50000" decel="50000" fill="hold" nodeType="withEffect">
                                  <p:stCondLst>
                                    <p:cond delay="0"/>
                                  </p:stCondLst>
                                  <p:childTnLst>
                                    <p:animMotion origin="layout" path="M -4.43678E-6 5.25341E-7 L -4.43678E-6 0.18884 " pathEditMode="relative" rAng="0" ptsTypes="AA">
                                      <p:cBhvr>
                                        <p:cTn id="16" dur="2000" fill="hold"/>
                                        <p:tgtEl>
                                          <p:spTgt spid="42"/>
                                        </p:tgtEl>
                                        <p:attrNameLst>
                                          <p:attrName>ppt_x</p:attrName>
                                          <p:attrName>ppt_y</p:attrName>
                                        </p:attrNameLst>
                                      </p:cBhvr>
                                      <p:rCtr x="0" y="94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chemeClr val="tx2">
                <a:lumMod val="40000"/>
                <a:lumOff val="60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75" name="Group 74"/>
          <p:cNvGrpSpPr/>
          <p:nvPr/>
        </p:nvGrpSpPr>
        <p:grpSpPr>
          <a:xfrm>
            <a:off x="5303520" y="1097280"/>
            <a:ext cx="1567543" cy="979715"/>
            <a:chOff x="2075433" y="3557736"/>
            <a:chExt cx="1567543" cy="979715"/>
          </a:xfrm>
        </p:grpSpPr>
        <p:sp>
          <p:nvSpPr>
            <p:cNvPr id="76" name="Rounded Rectangle 75"/>
            <p:cNvSpPr/>
            <p:nvPr/>
          </p:nvSpPr>
          <p:spPr bwMode="auto">
            <a:xfrm>
              <a:off x="2075433" y="3557736"/>
              <a:ext cx="1567543" cy="979715"/>
            </a:xfrm>
            <a:prstGeom prst="roundRect">
              <a:avLst>
                <a:gd name="adj" fmla="val 2011"/>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8" name="Picture 8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89" name="TextBox 88"/>
            <p:cNvSpPr txBox="1"/>
            <p:nvPr/>
          </p:nvSpPr>
          <p:spPr>
            <a:xfrm>
              <a:off x="2762201" y="3846372"/>
              <a:ext cx="750718" cy="393954"/>
            </a:xfrm>
            <a:prstGeom prst="rect">
              <a:avLst/>
            </a:prstGeom>
            <a:noFill/>
          </p:spPr>
          <p:txBody>
            <a:bodyPr wrap="none" lIns="0" tIns="0" rIns="0" bIns="0" rtlCol="0">
              <a:spAutoFit/>
            </a:bodyPr>
            <a:lstStyle/>
            <a:p>
              <a:pPr defTabSz="1218987">
                <a:lnSpc>
                  <a:spcPct val="80000"/>
                </a:lnSpc>
                <a:buSzPct val="80000"/>
              </a:pPr>
              <a:r>
                <a:rPr lang="en-US" sz="1600" dirty="0">
                  <a:solidFill>
                    <a:srgbClr val="FFFFFF">
                      <a:alpha val="99000"/>
                    </a:srgbClr>
                  </a:solidFill>
                </a:rPr>
                <a:t>Service</a:t>
              </a:r>
              <a:br>
                <a:rPr lang="en-US" sz="1600" dirty="0">
                  <a:solidFill>
                    <a:srgbClr val="FFFFFF">
                      <a:alpha val="99000"/>
                    </a:srgbClr>
                  </a:solidFill>
                </a:rPr>
              </a:br>
              <a:r>
                <a:rPr lang="en-US" sz="1600" dirty="0">
                  <a:solidFill>
                    <a:srgbClr val="FFFFFF">
                      <a:alpha val="99000"/>
                    </a:srgbClr>
                  </a:solidFill>
                </a:rPr>
                <a:t>Package</a:t>
              </a:r>
            </a:p>
          </p:txBody>
        </p:sp>
      </p:grpSp>
      <p:pic>
        <p:nvPicPr>
          <p:cNvPr id="58" name="Picture 5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1" y="5637733"/>
            <a:ext cx="1607803" cy="694551"/>
          </a:xfrm>
          <a:prstGeom prst="roundRect">
            <a:avLst/>
          </a:prstGeom>
          <a:ln>
            <a:solidFill>
              <a:schemeClr val="bg2">
                <a:lumMod val="75000"/>
              </a:schemeClr>
            </a:solidFill>
          </a:ln>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5637733"/>
            <a:ext cx="1607803" cy="694551"/>
          </a:xfrm>
          <a:prstGeom prst="roundRect">
            <a:avLst/>
          </a:prstGeom>
          <a:ln>
            <a:solidFill>
              <a:schemeClr val="bg2">
                <a:lumMod val="75000"/>
              </a:schemeClr>
            </a:solidFill>
          </a:ln>
        </p:spPr>
      </p:pic>
      <p:grpSp>
        <p:nvGrpSpPr>
          <p:cNvPr id="60" name="Group 59"/>
          <p:cNvGrpSpPr/>
          <p:nvPr/>
        </p:nvGrpSpPr>
        <p:grpSpPr>
          <a:xfrm>
            <a:off x="4435624" y="5638800"/>
            <a:ext cx="3311540" cy="694552"/>
            <a:chOff x="4408729" y="4834352"/>
            <a:chExt cx="3311540" cy="694552"/>
          </a:xfrm>
        </p:grpSpPr>
        <p:pic>
          <p:nvPicPr>
            <p:cNvPr id="62" name="Picture 6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
        <p:nvSpPr>
          <p:cNvPr id="90" name="TextBox 89"/>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accent4">
                    <a:alpha val="99000"/>
                  </a:schemeClr>
                </a:solidFill>
              </a:rPr>
              <a:t>Deploy App Code</a:t>
            </a:r>
          </a:p>
          <a:p>
            <a:pPr defTabSz="1218987">
              <a:lnSpc>
                <a:spcPct val="90000"/>
              </a:lnSpc>
              <a:spcAft>
                <a:spcPts val="600"/>
              </a:spcAft>
              <a:buSzPct val="80000"/>
            </a:pPr>
            <a:r>
              <a:rPr lang="en-US" sz="2000" dirty="0" smtClean="0">
                <a:solidFill>
                  <a:schemeClr val="tx1">
                    <a:lumMod val="60000"/>
                    <a:lumOff val="40000"/>
                    <a:alpha val="99000"/>
                  </a:schemeClr>
                </a:solidFill>
              </a:rPr>
              <a:t>Configure Network</a:t>
            </a:r>
          </a:p>
        </p:txBody>
      </p:sp>
    </p:spTree>
    <p:extLst>
      <p:ext uri="{BB962C8B-B14F-4D97-AF65-F5344CB8AC3E}">
        <p14:creationId xmlns:p14="http://schemas.microsoft.com/office/powerpoint/2010/main" val="191319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xit" presetSubtype="0" fill="hold" nodeType="afterEffect">
                                  <p:stCondLst>
                                    <p:cond delay="0"/>
                                  </p:stCondLst>
                                  <p:childTnLst>
                                    <p:animEffect transition="out" filter="fade">
                                      <p:cBhvr>
                                        <p:cTn id="12" dur="250"/>
                                        <p:tgtEl>
                                          <p:spTgt spid="75"/>
                                        </p:tgtEl>
                                      </p:cBhvr>
                                    </p:animEffect>
                                    <p:set>
                                      <p:cBhvr>
                                        <p:cTn id="13" dur="1" fill="hold">
                                          <p:stCondLst>
                                            <p:cond delay="249"/>
                                          </p:stCondLst>
                                        </p:cTn>
                                        <p:tgtEl>
                                          <p:spTgt spid="75"/>
                                        </p:tgtEl>
                                        <p:attrNameLst>
                                          <p:attrName>style.visibility</p:attrName>
                                        </p:attrNameLst>
                                      </p:cBhvr>
                                      <p:to>
                                        <p:strVal val="hidden"/>
                                      </p:to>
                                    </p:set>
                                  </p:childTnLst>
                                </p:cTn>
                              </p:par>
                            </p:childTnLst>
                          </p:cTn>
                        </p:par>
                        <p:par>
                          <p:cTn id="14" fill="hold">
                            <p:stCondLst>
                              <p:cond delay="750"/>
                            </p:stCondLst>
                            <p:childTnLst>
                              <p:par>
                                <p:cTn id="15" presetID="42" presetClass="path" presetSubtype="0" accel="50000" decel="50000" fill="hold" nodeType="afterEffect">
                                  <p:stCondLst>
                                    <p:cond delay="750"/>
                                  </p:stCondLst>
                                  <p:childTnLst>
                                    <p:animMotion origin="layout" path="M 1.21125E-6 -2.75272E-7 L 1.21125E-6 0.53319 " pathEditMode="relative" rAng="0" ptsTypes="AA">
                                      <p:cBhvr>
                                        <p:cTn id="16" dur="150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000"/>
                                        <p:tgtEl>
                                          <p:spTgt spid="3"/>
                                        </p:tgtEl>
                                      </p:cBhvr>
                                    </p:animEffect>
                                    <p:set>
                                      <p:cBhvr>
                                        <p:cTn id="19" dur="1" fill="hold">
                                          <p:stCondLst>
                                            <p:cond delay="9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300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14346" name="Picture 143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14347" name="Picture 143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a:solidFill>
            <a:schemeClr val="tx2">
              <a:lumMod val="40000"/>
              <a:lumOff val="60000"/>
            </a:schemeClr>
          </a:solidFill>
        </p:grpSpPr>
        <p:sp>
          <p:nvSpPr>
            <p:cNvPr id="11" name="Down Arrow 10"/>
            <p:cNvSpPr/>
            <p:nvPr/>
          </p:nvSpPr>
          <p:spPr bwMode="auto">
            <a:xfrm>
              <a:off x="5096089"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defTabSz="1218987">
              <a:lnSpc>
                <a:spcPct val="80000"/>
              </a:lnSpc>
              <a:buSzPct val="80000"/>
            </a:pPr>
            <a:r>
              <a:rPr lang="en-US" dirty="0" smtClean="0">
                <a:solidFill>
                  <a:schemeClr val="tx1">
                    <a:alpha val="99000"/>
                  </a:schemeClr>
                </a:solidFill>
              </a:rPr>
              <a:t>Windows Azure Datacenter</a:t>
            </a:r>
            <a:endParaRPr lang="en-US" dirty="0">
              <a:solidFill>
                <a:schemeClr val="tx1">
                  <a:alpha val="99000"/>
                </a:schemeClr>
              </a:soli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defTabSz="1218987">
              <a:buFontTx/>
              <a:buNone/>
            </a:pPr>
            <a:r>
              <a:rPr lang="en-US" sz="2000" b="0" dirty="0" smtClean="0">
                <a:solidFill>
                  <a:schemeClr val="accent4">
                    <a:alpha val="99000"/>
                  </a:schemeClr>
                </a:solidFill>
                <a:sym typeface="Wingdings" pitchFamily="2" charset="2"/>
              </a:rPr>
              <a:t> </a:t>
            </a:r>
            <a:r>
              <a:rPr lang="en-US" sz="2000" b="0" dirty="0" smtClean="0">
                <a:solidFill>
                  <a:schemeClr val="accent4">
                    <a:alpha val="99000"/>
                  </a:schemeClr>
                </a:solidFill>
              </a:rPr>
              <a:t>Network </a:t>
            </a:r>
            <a:r>
              <a:rPr lang="en-US" sz="2000" b="0" dirty="0">
                <a:solidFill>
                  <a:schemeClr val="accent4">
                    <a:alpha val="99000"/>
                  </a:schemeClr>
                </a:solidFill>
              </a:rPr>
              <a:t>load-balancer </a:t>
            </a:r>
            <a:r>
              <a:rPr lang="en-US" sz="2000" b="0" dirty="0" smtClean="0">
                <a:solidFill>
                  <a:schemeClr val="accent4">
                    <a:alpha val="99000"/>
                  </a:schemeClr>
                </a:solidFill>
              </a:rPr>
              <a:t> configured </a:t>
            </a:r>
            <a:r>
              <a:rPr lang="en-US" sz="2000" b="0" dirty="0">
                <a:solidFill>
                  <a:schemeClr val="accent4">
                    <a:alpha val="99000"/>
                  </a:schemeClr>
                </a:solidFill>
              </a:rPr>
              <a:t>for traffic</a:t>
            </a:r>
          </a:p>
        </p:txBody>
      </p:sp>
      <p:sp>
        <p:nvSpPr>
          <p:cNvPr id="58" name="TextBox 57"/>
          <p:cNvSpPr txBox="1"/>
          <p:nvPr/>
        </p:nvSpPr>
        <p:spPr>
          <a:xfrm>
            <a:off x="519113" y="376411"/>
            <a:ext cx="3564932" cy="984885"/>
          </a:xfrm>
          <a:prstGeom prst="rect">
            <a:avLst/>
          </a:prstGeom>
          <a:noFill/>
        </p:spPr>
        <p:txBody>
          <a:bodyPr wrap="square" lIns="0" tIns="0" rIns="0" bIns="0" rtlCol="0">
            <a:spAutoFit/>
          </a:bodyPr>
          <a:lstStyle/>
          <a:p>
            <a:pPr defTabSz="1218987">
              <a:lnSpc>
                <a:spcPct val="90000"/>
              </a:lnSpc>
              <a:spcAft>
                <a:spcPts val="600"/>
              </a:spcAft>
              <a:buSzPct val="80000"/>
            </a:pPr>
            <a:r>
              <a:rPr lang="en-US" sz="2000" dirty="0">
                <a:solidFill>
                  <a:schemeClr val="tx1">
                    <a:lumMod val="60000"/>
                    <a:lumOff val="40000"/>
                    <a:alpha val="99000"/>
                  </a:schemeClr>
                </a:solidFill>
              </a:rPr>
              <a:t>Provision Role Instances</a:t>
            </a:r>
          </a:p>
          <a:p>
            <a:pPr defTabSz="1218987">
              <a:lnSpc>
                <a:spcPct val="90000"/>
              </a:lnSpc>
              <a:spcAft>
                <a:spcPts val="600"/>
              </a:spcAft>
              <a:buSzPct val="80000"/>
            </a:pPr>
            <a:r>
              <a:rPr lang="en-US" sz="2000" dirty="0">
                <a:solidFill>
                  <a:schemeClr val="tx1">
                    <a:lumMod val="60000"/>
                    <a:lumOff val="40000"/>
                    <a:alpha val="99000"/>
                  </a:schemeClr>
                </a:solidFill>
              </a:rPr>
              <a:t>Deploy App Code</a:t>
            </a:r>
          </a:p>
          <a:p>
            <a:pPr defTabSz="1218987">
              <a:lnSpc>
                <a:spcPct val="90000"/>
              </a:lnSpc>
              <a:spcAft>
                <a:spcPts val="600"/>
              </a:spcAft>
              <a:buSzPct val="80000"/>
            </a:pPr>
            <a:r>
              <a:rPr lang="en-US" sz="2000" dirty="0">
                <a:solidFill>
                  <a:schemeClr val="accent4">
                    <a:alpha val="99000"/>
                  </a:schemeClr>
                </a:solidFill>
              </a:rPr>
              <a:t>Configure Network</a:t>
            </a:r>
          </a:p>
        </p:txBody>
      </p:sp>
      <p:grpSp>
        <p:nvGrpSpPr>
          <p:cNvPr id="59" name="Group 58"/>
          <p:cNvGrpSpPr/>
          <p:nvPr/>
        </p:nvGrpSpPr>
        <p:grpSpPr>
          <a:xfrm>
            <a:off x="4435624" y="4834352"/>
            <a:ext cx="3311540" cy="694552"/>
            <a:chOff x="4408729" y="4834352"/>
            <a:chExt cx="3311540" cy="694552"/>
          </a:xfrm>
        </p:grpSpPr>
        <p:pic>
          <p:nvPicPr>
            <p:cNvPr id="60" name="Picture 5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1" name="Picture 6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grpSp>
        <p:nvGrpSpPr>
          <p:cNvPr id="62" name="Group 61"/>
          <p:cNvGrpSpPr/>
          <p:nvPr/>
        </p:nvGrpSpPr>
        <p:grpSpPr>
          <a:xfrm>
            <a:off x="4435624" y="5638800"/>
            <a:ext cx="3311540" cy="694552"/>
            <a:chOff x="4408729" y="4834352"/>
            <a:chExt cx="3311540" cy="694552"/>
          </a:xfrm>
        </p:grpSpPr>
        <p:pic>
          <p:nvPicPr>
            <p:cNvPr id="63" name="Picture 6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3760556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250"/>
                                        <p:tgtEl>
                                          <p:spTgt spid="52"/>
                                        </p:tgtEl>
                                      </p:cBhvr>
                                    </p:animEffect>
                                  </p:childTnLst>
                                </p:cTn>
                              </p:par>
                            </p:childTnLst>
                          </p:cTn>
                        </p:par>
                        <p:par>
                          <p:cTn id="12" fill="hold">
                            <p:stCondLst>
                              <p:cond delay="750"/>
                            </p:stCondLst>
                            <p:childTnLst>
                              <p:par>
                                <p:cTn id="13" presetID="10" presetClass="entr" presetSubtype="0" fill="hold" nodeType="afterEffect">
                                  <p:stCondLst>
                                    <p:cond delay="25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250"/>
                                        <p:tgtEl>
                                          <p:spTgt spid="14346"/>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250"/>
                                        <p:tgtEl>
                                          <p:spTgt spid="1434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250"/>
                                        <p:tgtEl>
                                          <p:spTgt spid="14347"/>
                                        </p:tgtEl>
                                      </p:cBhvr>
                                    </p:animEffect>
                                  </p:childTnLst>
                                </p:cTn>
                              </p:par>
                            </p:childTnLst>
                          </p:cTn>
                        </p:par>
                        <p:par>
                          <p:cTn id="24" fill="hold">
                            <p:stCondLst>
                              <p:cond delay="1750"/>
                            </p:stCondLst>
                            <p:childTnLst>
                              <p:par>
                                <p:cTn id="25" presetID="12" presetClass="entr" presetSubtype="1"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2250"/>
                            </p:stCondLst>
                            <p:childTnLst>
                              <p:par>
                                <p:cTn id="30" presetID="22" presetClass="entr" presetSubtype="1"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up)">
                                      <p:cBhvr>
                                        <p:cTn id="32" dur="500"/>
                                        <p:tgtEl>
                                          <p:spTgt spid="48"/>
                                        </p:tgtEl>
                                      </p:cBhvr>
                                    </p:animEffect>
                                  </p:childTnLst>
                                </p:cTn>
                              </p:par>
                            </p:childTnLst>
                          </p:cTn>
                        </p:par>
                        <p:par>
                          <p:cTn id="33" fill="hold">
                            <p:stCondLst>
                              <p:cond delay="2750"/>
                            </p:stCondLst>
                            <p:childTnLst>
                              <p:par>
                                <p:cTn id="34" presetID="22" presetClass="entr" presetSubtype="1" fill="hold" nodeType="afterEffect">
                                  <p:stCondLst>
                                    <p:cond delay="0"/>
                                  </p:stCondLst>
                                  <p:childTnLst>
                                    <p:set>
                                      <p:cBhvr>
                                        <p:cTn id="35" dur="1" fill="hold">
                                          <p:stCondLst>
                                            <p:cond delay="0"/>
                                          </p:stCondLst>
                                        </p:cTn>
                                        <p:tgtEl>
                                          <p:spTgt spid="14359"/>
                                        </p:tgtEl>
                                        <p:attrNameLst>
                                          <p:attrName>style.visibility</p:attrName>
                                        </p:attrNameLst>
                                      </p:cBhvr>
                                      <p:to>
                                        <p:strVal val="visible"/>
                                      </p:to>
                                    </p:set>
                                    <p:animEffect transition="in" filter="wipe(up)">
                                      <p:cBhvr>
                                        <p:cTn id="36" dur="250"/>
                                        <p:tgtEl>
                                          <p:spTgt spid="14359"/>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250"/>
                                        <p:tgtEl>
                                          <p:spTgt spid="12"/>
                                        </p:tgtEl>
                                      </p:cBhvr>
                                    </p:animEffect>
                                  </p:childTnLst>
                                </p:cTn>
                              </p:par>
                              <p:par>
                                <p:cTn id="41" presetID="10" presetClass="exit" presetSubtype="0" fill="hold" grpId="0" nodeType="withEffect">
                                  <p:stCondLst>
                                    <p:cond delay="0"/>
                                  </p:stCondLst>
                                  <p:childTnLst>
                                    <p:animEffect transition="out" filter="fade">
                                      <p:cBhvr>
                                        <p:cTn id="42" dur="250"/>
                                        <p:tgtEl>
                                          <p:spTgt spid="52"/>
                                        </p:tgtEl>
                                      </p:cBhvr>
                                    </p:animEffect>
                                    <p:set>
                                      <p:cBhvr>
                                        <p:cTn id="43" dur="1" fill="hold">
                                          <p:stCondLst>
                                            <p:cond delay="24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oundRect">
            <a:avLst/>
          </a:prstGeom>
          <a:ln>
            <a:solidFill>
              <a:schemeClr val="bg2">
                <a:lumMod val="75000"/>
              </a:schemeClr>
            </a:solidFill>
          </a:ln>
        </p:spPr>
      </p:pic>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oundRect">
              <a:avLst/>
            </a:prstGeom>
            <a:ln>
              <a:solidFill>
                <a:schemeClr val="bg2">
                  <a:lumMod val="75000"/>
                </a:schemeClr>
              </a:solidFill>
            </a:ln>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oundRect">
              <a:avLst/>
            </a:prstGeom>
            <a:ln>
              <a:solidFill>
                <a:schemeClr val="bg2">
                  <a:lumMod val="75000"/>
                </a:schemeClr>
              </a:solidFill>
            </a:ln>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oundRect">
              <a:avLst/>
            </a:prstGeom>
            <a:ln>
              <a:solidFill>
                <a:schemeClr val="bg2">
                  <a:lumMod val="75000"/>
                </a:schemeClr>
              </a:solidFill>
            </a:ln>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oundRect">
              <a:avLst/>
            </a:prstGeom>
            <a:ln>
              <a:solidFill>
                <a:schemeClr val="bg2">
                  <a:lumMod val="75000"/>
                </a:schemeClr>
              </a:solidFill>
            </a:ln>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oundRect">
              <a:avLst/>
            </a:prstGeom>
            <a:ln>
              <a:solidFill>
                <a:schemeClr val="bg2">
                  <a:lumMod val="75000"/>
                </a:schemeClr>
              </a:solidFill>
            </a:ln>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oundRect">
              <a:avLst/>
            </a:prstGeom>
            <a:ln>
              <a:solidFill>
                <a:schemeClr val="bg2">
                  <a:lumMod val="75000"/>
                </a:schemeClr>
              </a:solidFill>
            </a:ln>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oundRect">
              <a:avLst/>
            </a:prstGeom>
            <a:ln>
              <a:solidFill>
                <a:schemeClr val="bg2">
                  <a:lumMod val="75000"/>
                </a:schemeClr>
              </a:solidFill>
            </a:ln>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oundRect">
              <a:avLst/>
            </a:prstGeom>
            <a:ln>
              <a:solidFill>
                <a:schemeClr val="bg2">
                  <a:lumMod val="75000"/>
                </a:schemeClr>
              </a:solidFill>
            </a:ln>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oundRect">
              <a:avLst/>
            </a:prstGeom>
            <a:ln>
              <a:solidFill>
                <a:schemeClr val="bg2">
                  <a:lumMod val="75000"/>
                </a:schemeClr>
              </a:solidFill>
            </a:ln>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oundRect">
              <a:avLst/>
            </a:prstGeom>
            <a:ln>
              <a:solidFill>
                <a:schemeClr val="bg2">
                  <a:lumMod val="75000"/>
                </a:schemeClr>
              </a:solidFill>
            </a:ln>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oundRect">
              <a:avLst/>
            </a:prstGeom>
            <a:ln>
              <a:solidFill>
                <a:schemeClr val="bg2">
                  <a:lumMod val="75000"/>
                </a:schemeClr>
              </a:solidFill>
            </a:ln>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oundRect">
              <a:avLst/>
            </a:prstGeom>
            <a:ln>
              <a:solidFill>
                <a:schemeClr val="bg2">
                  <a:lumMod val="75000"/>
                </a:schemeClr>
              </a:solidFill>
            </a:ln>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oundRect">
              <a:avLst/>
            </a:prstGeom>
            <a:ln>
              <a:solidFill>
                <a:schemeClr val="bg2">
                  <a:lumMod val="75000"/>
                </a:schemeClr>
              </a:solidFill>
            </a:ln>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oundRect">
              <a:avLst/>
            </a:prstGeom>
            <a:ln>
              <a:solidFill>
                <a:schemeClr val="bg2">
                  <a:lumMod val="75000"/>
                </a:schemeClr>
              </a:solidFill>
            </a:ln>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oundRect">
              <a:avLst/>
            </a:prstGeom>
            <a:ln>
              <a:solidFill>
                <a:schemeClr val="bg2">
                  <a:lumMod val="75000"/>
                </a:schemeClr>
              </a:solidFill>
            </a:ln>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oundRect">
              <a:avLst/>
            </a:prstGeom>
            <a:ln>
              <a:solidFill>
                <a:schemeClr val="bg2">
                  <a:lumMod val="75000"/>
                </a:schemeClr>
              </a:solidFill>
            </a:ln>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oundRect">
              <a:avLst/>
            </a:prstGeom>
            <a:ln>
              <a:solidFill>
                <a:schemeClr val="bg2">
                  <a:lumMod val="75000"/>
                </a:schemeClr>
              </a:solidFill>
            </a:ln>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oundRect">
              <a:avLst/>
            </a:prstGeom>
            <a:ln>
              <a:solidFill>
                <a:schemeClr val="bg2">
                  <a:lumMod val="75000"/>
                </a:schemeClr>
              </a:solidFill>
            </a:ln>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oundRect">
              <a:avLst/>
            </a:prstGeom>
            <a:ln>
              <a:solidFill>
                <a:schemeClr val="bg2">
                  <a:lumMod val="75000"/>
                </a:schemeClr>
              </a:solidFill>
            </a:ln>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oundRect">
              <a:avLst/>
            </a:prstGeom>
            <a:ln>
              <a:solidFill>
                <a:schemeClr val="bg2">
                  <a:lumMod val="75000"/>
                </a:schemeClr>
              </a:solidFill>
            </a:ln>
          </p:spPr>
        </p:pic>
      </p:grpSp>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5624" y="4834352"/>
            <a:ext cx="1607803" cy="694552"/>
          </a:xfrm>
          <a:prstGeom prst="roundRect">
            <a:avLst/>
          </a:prstGeom>
          <a:ln>
            <a:solidFill>
              <a:schemeClr val="bg2">
                <a:lumMod val="75000"/>
              </a:schemeClr>
            </a:solidFill>
          </a:ln>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9361" y="4834352"/>
            <a:ext cx="1607803" cy="694552"/>
          </a:xfrm>
          <a:prstGeom prst="roundRect">
            <a:avLst/>
          </a:prstGeom>
          <a:ln>
            <a:solidFill>
              <a:schemeClr val="bg2">
                <a:lumMod val="75000"/>
              </a:schemeClr>
            </a:solidFill>
          </a:ln>
        </p:spPr>
      </p:pic>
      <p:sp>
        <p:nvSpPr>
          <p:cNvPr id="113" name="TextBox 112"/>
          <p:cNvSpPr txBox="1"/>
          <p:nvPr/>
        </p:nvSpPr>
        <p:spPr>
          <a:xfrm>
            <a:off x="339026" y="4417605"/>
            <a:ext cx="3635453" cy="221599"/>
          </a:xfrm>
          <a:prstGeom prst="rect">
            <a:avLst/>
          </a:prstGeom>
          <a:noFill/>
        </p:spPr>
        <p:txBody>
          <a:bodyPr wrap="square" lIns="0" tIns="0" rIns="0" bIns="0" rtlCol="0">
            <a:spAutoFit/>
          </a:bodyPr>
          <a:lstStyle>
            <a:defPPr>
              <a:defRPr lang="en-US"/>
            </a:defPPr>
            <a:lvl1pPr defTabSz="1218987">
              <a:lnSpc>
                <a:spcPct val="80000"/>
              </a:lnSpc>
              <a:buSzPct val="80000"/>
              <a:defRPr>
                <a:solidFill>
                  <a:schemeClr val="tx1">
                    <a:alpha val="99000"/>
                  </a:schemeClr>
                </a:solidFill>
              </a:defRPr>
            </a:lvl1pPr>
          </a:lstStyle>
          <a:p>
            <a:r>
              <a:rPr lang="en-US" dirty="0"/>
              <a:t>Windows Azure Datacenter</a:t>
            </a:r>
          </a:p>
        </p:txBody>
      </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chemeClr val="tx2">
                <a:lumMod val="40000"/>
                <a:lumOff val="60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4717" y="4836448"/>
            <a:ext cx="1607803" cy="694552"/>
          </a:xfrm>
          <a:prstGeom prst="roundRect">
            <a:avLst/>
          </a:prstGeom>
          <a:ln>
            <a:solidFill>
              <a:schemeClr val="bg2">
                <a:lumMod val="75000"/>
              </a:schemeClr>
            </a:solidFill>
          </a:ln>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46650" y="4836448"/>
            <a:ext cx="1607803" cy="694552"/>
          </a:xfrm>
          <a:prstGeom prst="roundRect">
            <a:avLst/>
          </a:prstGeom>
          <a:ln>
            <a:solidFill>
              <a:schemeClr val="bg2">
                <a:lumMod val="75000"/>
              </a:schemeClr>
            </a:solidFill>
          </a:ln>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43344" y="285966"/>
            <a:ext cx="1688040" cy="1486715"/>
          </a:xfrm>
          <a:prstGeom prst="rect">
            <a:avLst/>
          </a:prstGeom>
        </p:spPr>
      </p:pic>
      <p:pic>
        <p:nvPicPr>
          <p:cNvPr id="76" name="Picture 7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24138" y="817213"/>
            <a:ext cx="1587892" cy="976385"/>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15570" y="699386"/>
            <a:ext cx="566904" cy="1069389"/>
          </a:xfrm>
          <a:prstGeom prst="rect">
            <a:avLst/>
          </a:prstGeom>
        </p:spPr>
      </p:pic>
      <p:grpSp>
        <p:nvGrpSpPr>
          <p:cNvPr id="5" name="Group 4"/>
          <p:cNvGrpSpPr/>
          <p:nvPr/>
        </p:nvGrpSpPr>
        <p:grpSpPr>
          <a:xfrm>
            <a:off x="6163815" y="4859439"/>
            <a:ext cx="1562783" cy="644852"/>
            <a:chOff x="8026304" y="5016248"/>
            <a:chExt cx="1562783" cy="644852"/>
          </a:xfrm>
        </p:grpSpPr>
        <p:sp>
          <p:nvSpPr>
            <p:cNvPr id="102" name="Rounded Rectangle 101"/>
            <p:cNvSpPr/>
            <p:nvPr/>
          </p:nvSpPr>
          <p:spPr bwMode="auto">
            <a:xfrm>
              <a:off x="8026304" y="5016248"/>
              <a:ext cx="1562783" cy="644852"/>
            </a:xfrm>
            <a:prstGeom prst="roundRect">
              <a:avLst>
                <a:gd name="adj" fmla="val 11704"/>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544939" y="5075918"/>
              <a:ext cx="525513" cy="525513"/>
            </a:xfrm>
            <a:prstGeom prst="rect">
              <a:avLst/>
            </a:prstGeom>
          </p:spPr>
        </p:pic>
      </p:grpSp>
      <p:grpSp>
        <p:nvGrpSpPr>
          <p:cNvPr id="106" name="Group 105"/>
          <p:cNvGrpSpPr/>
          <p:nvPr/>
        </p:nvGrpSpPr>
        <p:grpSpPr>
          <a:xfrm>
            <a:off x="4435624" y="5638800"/>
            <a:ext cx="3311540" cy="694552"/>
            <a:chOff x="4408729" y="4834352"/>
            <a:chExt cx="3311540" cy="694552"/>
          </a:xfrm>
        </p:grpSpPr>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9" y="4834352"/>
              <a:ext cx="1607803" cy="694552"/>
            </a:xfrm>
            <a:prstGeom prst="roundRect">
              <a:avLst/>
            </a:prstGeom>
            <a:ln>
              <a:solidFill>
                <a:schemeClr val="bg2">
                  <a:lumMod val="75000"/>
                </a:schemeClr>
              </a:solidFill>
            </a:ln>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466" y="4834352"/>
              <a:ext cx="1607803" cy="694552"/>
            </a:xfrm>
            <a:prstGeom prst="roundRect">
              <a:avLst/>
            </a:prstGeom>
            <a:ln>
              <a:solidFill>
                <a:schemeClr val="bg2">
                  <a:lumMod val="75000"/>
                </a:schemeClr>
              </a:solidFill>
            </a:ln>
          </p:spPr>
        </p:pic>
      </p:grpSp>
    </p:spTree>
    <p:extLst>
      <p:ext uri="{BB962C8B-B14F-4D97-AF65-F5344CB8AC3E}">
        <p14:creationId xmlns:p14="http://schemas.microsoft.com/office/powerpoint/2010/main" val="2243361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xit" presetSubtype="0" fill="hold" grpId="0"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1250"/>
                            </p:stCondLst>
                            <p:childTnLst>
                              <p:par>
                                <p:cTn id="13" presetID="10" presetClass="entr" presetSubtype="0" fill="hold" nodeType="afterEffect">
                                  <p:stCondLst>
                                    <p:cond delay="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childTnLst>
                          </p:cTn>
                        </p:par>
                        <p:par>
                          <p:cTn id="20" fill="hold">
                            <p:stCondLst>
                              <p:cond delay="3000"/>
                            </p:stCondLst>
                            <p:childTnLst>
                              <p:par>
                                <p:cTn id="21" presetID="42" presetClass="entr" presetSubtype="0" fill="hold" nodeType="afterEffect">
                                  <p:stCondLst>
                                    <p:cond delay="250"/>
                                  </p:stCondLst>
                                  <p:childTnLst>
                                    <p:set>
                                      <p:cBhvr>
                                        <p:cTn id="22" dur="1" fill="hold">
                                          <p:stCondLst>
                                            <p:cond delay="0"/>
                                          </p:stCondLst>
                                        </p:cTn>
                                        <p:tgtEl>
                                          <p:spTgt spid="68"/>
                                        </p:tgtEl>
                                        <p:attrNameLst>
                                          <p:attrName>style.visibility</p:attrName>
                                        </p:attrNameLst>
                                      </p:cBhvr>
                                      <p:to>
                                        <p:strVal val="visible"/>
                                      </p:to>
                                    </p:set>
                                    <p:animEffect transition="in" filter="fade">
                                      <p:cBhvr>
                                        <p:cTn id="23" dur="1000"/>
                                        <p:tgtEl>
                                          <p:spTgt spid="68"/>
                                        </p:tgtEl>
                                      </p:cBhvr>
                                    </p:animEffect>
                                    <p:anim calcmode="lin" valueType="num">
                                      <p:cBhvr>
                                        <p:cTn id="24" dur="1000" fill="hold"/>
                                        <p:tgtEl>
                                          <p:spTgt spid="68"/>
                                        </p:tgtEl>
                                        <p:attrNameLst>
                                          <p:attrName>ppt_x</p:attrName>
                                        </p:attrNameLst>
                                      </p:cBhvr>
                                      <p:tavLst>
                                        <p:tav tm="0">
                                          <p:val>
                                            <p:strVal val="#ppt_x"/>
                                          </p:val>
                                        </p:tav>
                                        <p:tav tm="100000">
                                          <p:val>
                                            <p:strVal val="#ppt_x"/>
                                          </p:val>
                                        </p:tav>
                                      </p:tavLst>
                                    </p:anim>
                                    <p:anim calcmode="lin" valueType="num">
                                      <p:cBhvr>
                                        <p:cTn id="25" dur="1000" fill="hold"/>
                                        <p:tgtEl>
                                          <p:spTgt spid="68"/>
                                        </p:tgtEl>
                                        <p:attrNameLst>
                                          <p:attrName>ppt_y</p:attrName>
                                        </p:attrNameLst>
                                      </p:cBhvr>
                                      <p:tavLst>
                                        <p:tav tm="0">
                                          <p:val>
                                            <p:strVal val="#ppt_y+.1"/>
                                          </p:val>
                                        </p:tav>
                                        <p:tav tm="100000">
                                          <p:val>
                                            <p:strVal val="#ppt_y"/>
                                          </p:val>
                                        </p:tav>
                                      </p:tavLst>
                                    </p:anim>
                                  </p:childTnLst>
                                </p:cTn>
                              </p:par>
                            </p:childTnLst>
                          </p:cTn>
                        </p:par>
                        <p:par>
                          <p:cTn id="26" fill="hold">
                            <p:stCondLst>
                              <p:cond delay="4250"/>
                            </p:stCondLst>
                            <p:childTnLst>
                              <p:par>
                                <p:cTn id="27" presetID="10" presetClass="exit" presetSubtype="0" fill="hold" nodeType="afterEffect">
                                  <p:stCondLst>
                                    <p:cond delay="750"/>
                                  </p:stCondLst>
                                  <p:childTnLst>
                                    <p:animEffect transition="out" filter="fade">
                                      <p:cBhvr>
                                        <p:cTn id="28" dur="500"/>
                                        <p:tgtEl>
                                          <p:spTgt spid="68"/>
                                        </p:tgtEl>
                                      </p:cBhvr>
                                    </p:animEffect>
                                    <p:set>
                                      <p:cBhvr>
                                        <p:cTn id="29" dur="1" fill="hold">
                                          <p:stCondLst>
                                            <p:cond delay="499"/>
                                          </p:stCondLst>
                                        </p:cTn>
                                        <p:tgtEl>
                                          <p:spTgt spid="68"/>
                                        </p:tgtEl>
                                        <p:attrNameLst>
                                          <p:attrName>style.visibility</p:attrName>
                                        </p:attrNameLst>
                                      </p:cBhvr>
                                      <p:to>
                                        <p:strVal val="hidden"/>
                                      </p:to>
                                    </p:set>
                                  </p:childTnLst>
                                </p:cTn>
                              </p:par>
                            </p:childTnLst>
                          </p:cTn>
                        </p:par>
                        <p:par>
                          <p:cTn id="30" fill="hold">
                            <p:stCondLst>
                              <p:cond delay="5500"/>
                            </p:stCondLst>
                            <p:childTnLst>
                              <p:par>
                                <p:cTn id="31" presetID="10" presetClass="entr" presetSubtype="0" fill="hold" nodeType="after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par>
                          <p:cTn id="38" fill="hold">
                            <p:stCondLst>
                              <p:cond delay="6500"/>
                            </p:stCondLst>
                            <p:childTnLst>
                              <p:par>
                                <p:cTn id="39" presetID="10" presetClass="exit" presetSubtype="0" fill="hold" nodeType="afterEffect">
                                  <p:stCondLst>
                                    <p:cond delay="0"/>
                                  </p:stCondLst>
                                  <p:childTnLst>
                                    <p:animEffect transition="out" filter="fade">
                                      <p:cBhvr>
                                        <p:cTn id="40" dur="500"/>
                                        <p:tgtEl>
                                          <p:spTgt spid="5"/>
                                        </p:tgtEl>
                                      </p:cBhvr>
                                    </p:animEffect>
                                    <p:set>
                                      <p:cBhvr>
                                        <p:cTn id="41" dur="1" fill="hold">
                                          <p:stCondLst>
                                            <p:cond delay="499"/>
                                          </p:stCondLst>
                                        </p:cTn>
                                        <p:tgtEl>
                                          <p:spTgt spid="5"/>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104"/>
                                        </p:tgtEl>
                                      </p:cBhvr>
                                    </p:animEffect>
                                    <p:set>
                                      <p:cBhvr>
                                        <p:cTn id="44"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a:t>
            </a:r>
            <a:r>
              <a:rPr lang="en-US" dirty="0" smtClean="0"/>
              <a:t>Computing</a:t>
            </a:r>
            <a:endParaRPr lang="en-US" dirty="0">
              <a:solidFill>
                <a:schemeClr val="accent2">
                  <a:alpha val="99000"/>
                </a:schemeClr>
              </a:solidFill>
            </a:endParaRPr>
          </a:p>
        </p:txBody>
      </p:sp>
      <p:grpSp>
        <p:nvGrpSpPr>
          <p:cNvPr id="12" name="Group 11"/>
          <p:cNvGrpSpPr/>
          <p:nvPr/>
        </p:nvGrpSpPr>
        <p:grpSpPr>
          <a:xfrm>
            <a:off x="8115303" y="1446213"/>
            <a:ext cx="3560760" cy="3987024"/>
            <a:chOff x="8115303" y="1446213"/>
            <a:chExt cx="3560760" cy="3987024"/>
          </a:xfrm>
        </p:grpSpPr>
        <p:sp>
          <p:nvSpPr>
            <p:cNvPr id="43" name="Rectangle 42"/>
            <p:cNvSpPr/>
            <p:nvPr/>
          </p:nvSpPr>
          <p:spPr bwMode="auto">
            <a:xfrm>
              <a:off x="8115303"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2" name="Rectangle 41"/>
            <p:cNvSpPr/>
            <p:nvPr/>
          </p:nvSpPr>
          <p:spPr bwMode="auto">
            <a:xfrm>
              <a:off x="8115303"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5" name="Picture 24"/>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a:off x="9399946" y="1817607"/>
              <a:ext cx="899686" cy="1416484"/>
            </a:xfrm>
            <a:prstGeom prst="rect">
              <a:avLst/>
            </a:prstGeom>
            <a:effectLst/>
          </p:spPr>
        </p:pic>
        <p:sp>
          <p:nvSpPr>
            <p:cNvPr id="26" name="Rectangle 25"/>
            <p:cNvSpPr/>
            <p:nvPr/>
          </p:nvSpPr>
          <p:spPr>
            <a:xfrm>
              <a:off x="8234184" y="4158734"/>
              <a:ext cx="3322998"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Software-as-a-Service</a:t>
              </a:r>
            </a:p>
          </p:txBody>
        </p:sp>
        <p:sp>
          <p:nvSpPr>
            <p:cNvPr id="23" name="TextBox 22"/>
            <p:cNvSpPr txBox="1"/>
            <p:nvPr/>
          </p:nvSpPr>
          <p:spPr>
            <a:xfrm>
              <a:off x="8152004" y="4715157"/>
              <a:ext cx="3487358"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consume</a:t>
              </a:r>
            </a:p>
          </p:txBody>
        </p:sp>
        <p:sp>
          <p:nvSpPr>
            <p:cNvPr id="24" name="TextBox 23"/>
            <p:cNvSpPr txBox="1"/>
            <p:nvPr/>
          </p:nvSpPr>
          <p:spPr>
            <a:xfrm>
              <a:off x="9035797" y="3364369"/>
              <a:ext cx="1595907"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SaaS</a:t>
              </a:r>
              <a:endParaRPr lang="en-US" dirty="0">
                <a:latin typeface="Segoe UI Light" pitchFamily="34" charset="0"/>
              </a:endParaRPr>
            </a:p>
          </p:txBody>
        </p:sp>
      </p:grpSp>
      <p:grpSp>
        <p:nvGrpSpPr>
          <p:cNvPr id="11" name="Group 10"/>
          <p:cNvGrpSpPr/>
          <p:nvPr/>
        </p:nvGrpSpPr>
        <p:grpSpPr>
          <a:xfrm>
            <a:off x="4316414" y="1446213"/>
            <a:ext cx="3560760" cy="3987024"/>
            <a:chOff x="4316414" y="1446213"/>
            <a:chExt cx="3560760" cy="3987024"/>
          </a:xfrm>
        </p:grpSpPr>
        <p:sp>
          <p:nvSpPr>
            <p:cNvPr id="44" name="Rectangle 43"/>
            <p:cNvSpPr/>
            <p:nvPr/>
          </p:nvSpPr>
          <p:spPr bwMode="auto">
            <a:xfrm>
              <a:off x="4316414"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1" name="Rectangle 40"/>
            <p:cNvSpPr/>
            <p:nvPr/>
          </p:nvSpPr>
          <p:spPr bwMode="auto">
            <a:xfrm>
              <a:off x="4316414"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1" name="Picture 30"/>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a:off x="5418160" y="2019752"/>
              <a:ext cx="1284299" cy="1176630"/>
            </a:xfrm>
            <a:prstGeom prst="rect">
              <a:avLst/>
            </a:prstGeom>
          </p:spPr>
        </p:pic>
        <p:sp>
          <p:nvSpPr>
            <p:cNvPr id="32" name="Rectangle 31"/>
            <p:cNvSpPr/>
            <p:nvPr/>
          </p:nvSpPr>
          <p:spPr>
            <a:xfrm>
              <a:off x="4430163" y="4158734"/>
              <a:ext cx="333326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Platform-as-a-Service</a:t>
              </a:r>
            </a:p>
          </p:txBody>
        </p:sp>
        <p:sp>
          <p:nvSpPr>
            <p:cNvPr id="29" name="TextBox 28"/>
            <p:cNvSpPr txBox="1"/>
            <p:nvPr/>
          </p:nvSpPr>
          <p:spPr>
            <a:xfrm>
              <a:off x="4353116" y="4715157"/>
              <a:ext cx="3487356" cy="692475"/>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defPPr>
                <a:defRPr lang="en-US"/>
              </a:defPPr>
              <a:lvl1pPr algn="ctr">
                <a:defRPr sz="3600">
                  <a:solidFill>
                    <a:schemeClr val="bg2">
                      <a:lumMod val="50000"/>
                      <a:alpha val="99000"/>
                    </a:schemeClr>
                  </a:solidFill>
                </a:defRPr>
              </a:lvl1pPr>
            </a:lstStyle>
            <a:p>
              <a:r>
                <a:rPr lang="en-US" dirty="0">
                  <a:solidFill>
                    <a:schemeClr val="bg1">
                      <a:alpha val="99000"/>
                    </a:schemeClr>
                  </a:solidFill>
                </a:rPr>
                <a:t>build</a:t>
              </a:r>
            </a:p>
          </p:txBody>
        </p:sp>
        <p:sp>
          <p:nvSpPr>
            <p:cNvPr id="30" name="TextBox 29"/>
            <p:cNvSpPr txBox="1"/>
            <p:nvPr/>
          </p:nvSpPr>
          <p:spPr>
            <a:xfrm>
              <a:off x="5267226" y="3350719"/>
              <a:ext cx="1594753" cy="938696"/>
            </a:xfrm>
            <a:prstGeom prst="rect">
              <a:avLst/>
            </a:prstGeom>
            <a:noFill/>
          </p:spPr>
          <p:txBody>
            <a:bodyPr wrap="none" lIns="121899" tIns="60949" rIns="121899" bIns="60949" rtlCol="0">
              <a:spAutoFit/>
            </a:bodyPr>
            <a:lstStyle>
              <a:defPPr>
                <a:defRPr lang="en-US"/>
              </a:defPPr>
              <a:lvl1pPr>
                <a:defRPr sz="5300">
                  <a:solidFill>
                    <a:schemeClr val="accent2">
                      <a:alpha val="99000"/>
                    </a:schemeClr>
                  </a:solidFill>
                  <a:latin typeface="Segoe" pitchFamily="34" charset="0"/>
                </a:defRPr>
              </a:lvl1pPr>
            </a:lstStyle>
            <a:p>
              <a:r>
                <a:rPr lang="en-US" dirty="0" err="1" smtClean="0">
                  <a:latin typeface="Segoe UI Light" pitchFamily="34" charset="0"/>
                </a:rPr>
                <a:t>PaaS</a:t>
              </a:r>
              <a:endParaRPr lang="en-US" dirty="0">
                <a:latin typeface="Segoe UI Light" pitchFamily="34" charset="0"/>
              </a:endParaRPr>
            </a:p>
          </p:txBody>
        </p:sp>
      </p:grpSp>
      <p:grpSp>
        <p:nvGrpSpPr>
          <p:cNvPr id="10" name="Group 9"/>
          <p:cNvGrpSpPr/>
          <p:nvPr/>
        </p:nvGrpSpPr>
        <p:grpSpPr>
          <a:xfrm>
            <a:off x="517525" y="1446213"/>
            <a:ext cx="3560760" cy="3987024"/>
            <a:chOff x="517525" y="1446213"/>
            <a:chExt cx="3560760" cy="3987024"/>
          </a:xfrm>
        </p:grpSpPr>
        <p:sp>
          <p:nvSpPr>
            <p:cNvPr id="45" name="Rectangle 44"/>
            <p:cNvSpPr/>
            <p:nvPr/>
          </p:nvSpPr>
          <p:spPr bwMode="auto">
            <a:xfrm>
              <a:off x="517525" y="4752940"/>
              <a:ext cx="3560760" cy="68029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9" name="Rectangle 38"/>
            <p:cNvSpPr/>
            <p:nvPr/>
          </p:nvSpPr>
          <p:spPr bwMode="auto">
            <a:xfrm>
              <a:off x="517525" y="1446213"/>
              <a:ext cx="3560760" cy="32002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a:off x="1368089" y="2184050"/>
              <a:ext cx="1859633" cy="1027297"/>
            </a:xfrm>
            <a:prstGeom prst="rect">
              <a:avLst/>
            </a:prstGeom>
            <a:noFill/>
            <a:ln>
              <a:noFill/>
            </a:ln>
          </p:spPr>
        </p:pic>
        <p:sp>
          <p:nvSpPr>
            <p:cNvPr id="38" name="Rectangle 37"/>
            <p:cNvSpPr/>
            <p:nvPr/>
          </p:nvSpPr>
          <p:spPr>
            <a:xfrm>
              <a:off x="675858" y="4158734"/>
              <a:ext cx="3244094" cy="369332"/>
            </a:xfrm>
            <a:prstGeom prst="rect">
              <a:avLst/>
            </a:prstGeom>
          </p:spPr>
          <p:txBody>
            <a:bodyPr wrap="square">
              <a:spAutoFit/>
            </a:bodyPr>
            <a:lstStyle/>
            <a:p>
              <a:pPr algn="ctr" defTabSz="1218673">
                <a:lnSpc>
                  <a:spcPct val="90000"/>
                </a:lnSpc>
              </a:pPr>
              <a:r>
                <a:rPr lang="en-US" sz="2000" dirty="0">
                  <a:solidFill>
                    <a:schemeClr val="bg2">
                      <a:lumMod val="50000"/>
                      <a:alpha val="99000"/>
                    </a:schemeClr>
                  </a:solidFill>
                </a:rPr>
                <a:t>Infrastructure-as-a-Service</a:t>
              </a:r>
            </a:p>
          </p:txBody>
        </p:sp>
        <p:sp>
          <p:nvSpPr>
            <p:cNvPr id="35" name="TextBox 34"/>
            <p:cNvSpPr txBox="1"/>
            <p:nvPr/>
          </p:nvSpPr>
          <p:spPr>
            <a:xfrm>
              <a:off x="554226" y="4784395"/>
              <a:ext cx="3487358" cy="553998"/>
            </a:xfrm>
            <a:prstGeom prst="rect">
              <a:avLst/>
            </a:prstGeom>
            <a:noFill/>
            <a:ln>
              <a:noFill/>
            </a:ln>
            <a:effectLst>
              <a:reflection stA="50000" endPos="32000" dist="63500" dir="5400000" sy="-100000" algn="bl" rotWithShape="0"/>
            </a:effectLst>
          </p:spPr>
          <p:txBody>
            <a:bodyPr wrap="square" lIns="0" tIns="0" rIns="0" bIns="0" rtlCol="0" anchor="ctr" anchorCtr="0">
              <a:noAutofit/>
            </a:bodyPr>
            <a:lstStyle/>
            <a:p>
              <a:pPr algn="ctr"/>
              <a:r>
                <a:rPr lang="en-US" sz="3600" dirty="0" smtClean="0">
                  <a:solidFill>
                    <a:schemeClr val="bg1">
                      <a:alpha val="99000"/>
                    </a:schemeClr>
                  </a:solidFill>
                </a:rPr>
                <a:t>host</a:t>
              </a:r>
              <a:endParaRPr lang="en-US" sz="1600" dirty="0">
                <a:solidFill>
                  <a:schemeClr val="bg1">
                    <a:alpha val="99000"/>
                  </a:schemeClr>
                </a:solidFill>
              </a:endParaRPr>
            </a:p>
          </p:txBody>
        </p:sp>
        <p:sp>
          <p:nvSpPr>
            <p:cNvPr id="36" name="TextBox 35"/>
            <p:cNvSpPr txBox="1"/>
            <p:nvPr/>
          </p:nvSpPr>
          <p:spPr>
            <a:xfrm>
              <a:off x="1566806" y="3337070"/>
              <a:ext cx="1411562" cy="938696"/>
            </a:xfrm>
            <a:prstGeom prst="rect">
              <a:avLst/>
            </a:prstGeom>
            <a:noFill/>
          </p:spPr>
          <p:txBody>
            <a:bodyPr wrap="none" lIns="121899" tIns="60949" rIns="121899" bIns="60949" rtlCol="0">
              <a:spAutoFit/>
            </a:bodyPr>
            <a:lstStyle/>
            <a:p>
              <a:r>
                <a:rPr lang="en-US" sz="5300" dirty="0" err="1" smtClean="0">
                  <a:solidFill>
                    <a:schemeClr val="accent2">
                      <a:alpha val="99000"/>
                    </a:schemeClr>
                  </a:solidFill>
                  <a:latin typeface="Segoe UI Light" pitchFamily="34" charset="0"/>
                </a:rPr>
                <a:t>IaaS</a:t>
              </a:r>
              <a:endParaRPr lang="en-US" sz="5300" dirty="0">
                <a:solidFill>
                  <a:schemeClr val="accent2">
                    <a:alpha val="99000"/>
                  </a:schemeClr>
                </a:solidFill>
                <a:latin typeface="Segoe UI Light" pitchFamily="34" charset="0"/>
              </a:endParaRPr>
            </a:p>
          </p:txBody>
        </p:sp>
      </p:grpSp>
    </p:spTree>
    <p:extLst>
      <p:ext uri="{BB962C8B-B14F-4D97-AF65-F5344CB8AC3E}">
        <p14:creationId xmlns:p14="http://schemas.microsoft.com/office/powerpoint/2010/main" val="327387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2510453"/>
            <a:ext cx="10237787" cy="1994392"/>
          </a:xfrm>
        </p:spPr>
        <p:txBody>
          <a:bodyPr/>
          <a:lstStyle/>
          <a:p>
            <a:r>
              <a:rPr lang="en-US" dirty="0"/>
              <a:t>Cloud services: Management</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150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299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idx="4294967295"/>
          </p:nvPr>
        </p:nvSpPr>
        <p:spPr>
          <a:xfrm>
            <a:off x="8005619" y="3956050"/>
            <a:ext cx="3933825" cy="1828800"/>
          </a:xfrm>
        </p:spPr>
        <p:txBody>
          <a:bodyPr/>
          <a:lstStyle/>
          <a:p>
            <a:r>
              <a:rPr lang="en-US" sz="6600" dirty="0"/>
              <a:t>M</a:t>
            </a:r>
            <a:r>
              <a:rPr lang="en-US" sz="6600" dirty="0" smtClean="0"/>
              <a:t>ultiple languages</a:t>
            </a:r>
            <a:endParaRPr lang="en-US" sz="6600" dirty="0"/>
          </a:p>
        </p:txBody>
      </p:sp>
      <p:pic>
        <p:nvPicPr>
          <p:cNvPr id="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35211"/>
          <a:stretch/>
        </p:blipFill>
        <p:spPr bwMode="auto">
          <a:xfrm>
            <a:off x="733836" y="1225925"/>
            <a:ext cx="6960775" cy="43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248456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3812454" cy="369332"/>
          </a:xfrm>
          <a:prstGeom prst="rect">
            <a:avLst/>
          </a:prstGeom>
        </p:spPr>
        <p:txBody>
          <a:bodyPr wrap="none">
            <a:spAutoFit/>
          </a:bodyPr>
          <a:lstStyle/>
          <a:p>
            <a:pPr marL="3175">
              <a:spcAft>
                <a:spcPts val="1200"/>
              </a:spcAft>
            </a:pPr>
            <a:r>
              <a:rPr lang="en-US" sz="1800" dirty="0" smtClean="0">
                <a:solidFill>
                  <a:srgbClr val="5F5F5F">
                    <a:alpha val="99000"/>
                  </a:srgbClr>
                </a:solidFill>
                <a:sym typeface="Wingdings" pitchFamily="2" charset="2"/>
              </a:rPr>
              <a:t> </a:t>
            </a:r>
            <a:r>
              <a:rPr lang="en-US" sz="1800" dirty="0" smtClean="0">
                <a:solidFill>
                  <a:srgbClr val="5F5F5F">
                    <a:alpha val="99000"/>
                  </a:srgbClr>
                </a:solidFill>
              </a:rPr>
              <a:t>http://github.com/windowsazure</a:t>
            </a:r>
            <a:endParaRPr lang="en-US" sz="1800" dirty="0">
              <a:solidFill>
                <a:srgbClr val="5F5F5F">
                  <a:alpha val="99000"/>
                </a:srgbClr>
              </a:solidFill>
            </a:endParaRPr>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302" y="1234698"/>
            <a:ext cx="6827037" cy="434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8005619" y="3956050"/>
            <a:ext cx="3933825" cy="1828800"/>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dirty="0" smtClean="0">
                <a:ln w="3175">
                  <a:noFill/>
                </a:ln>
                <a:solidFill>
                  <a:schemeClr val="tx1">
                    <a:alpha val="99000"/>
                  </a:schemeClr>
                </a:solidFill>
                <a:effectLst/>
                <a:latin typeface="+mj-lt"/>
                <a:ea typeface="+mn-ea"/>
                <a:cs typeface="Arial" charset="0"/>
              </a:defRPr>
            </a:lvl1pPr>
          </a:lstStyle>
          <a:p>
            <a:r>
              <a:rPr sz="6600">
                <a:solidFill>
                  <a:srgbClr val="5F5F5F">
                    <a:alpha val="99000"/>
                  </a:srgbClr>
                </a:solidFill>
              </a:rPr>
              <a:t>Open source</a:t>
            </a:r>
          </a:p>
        </p:txBody>
      </p:sp>
    </p:spTree>
    <p:extLst>
      <p:ext uri="{BB962C8B-B14F-4D97-AF65-F5344CB8AC3E}">
        <p14:creationId xmlns:p14="http://schemas.microsoft.com/office/powerpoint/2010/main" val="59525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2"/>
          <p:cNvSpPr>
            <a:spLocks noEditPoints="1"/>
          </p:cNvSpPr>
          <p:nvPr/>
        </p:nvSpPr>
        <p:spPr bwMode="auto">
          <a:xfrm flipH="1">
            <a:off x="1495286" y="2252750"/>
            <a:ext cx="2323116" cy="2716558"/>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182880" rIns="0" bIns="34295" rtlCol="0" anchor="ctr"/>
          <a:lstStyle/>
          <a:p>
            <a:pPr algn="ctr" defTabSz="914363" fontAlgn="base">
              <a:lnSpc>
                <a:spcPct val="90000"/>
              </a:lnSpc>
              <a:spcBef>
                <a:spcPct val="0"/>
              </a:spcBef>
              <a:spcAft>
                <a:spcPct val="0"/>
              </a:spcAft>
              <a:buSzPct val="90000"/>
            </a:pPr>
            <a:r>
              <a:rPr lang="en-US" sz="7200" b="1" kern="0" dirty="0" smtClean="0">
                <a:gradFill>
                  <a:gsLst>
                    <a:gs pos="85000">
                      <a:srgbClr val="FFFFFF"/>
                    </a:gs>
                    <a:gs pos="0">
                      <a:srgbClr val="FFFFFF"/>
                    </a:gs>
                  </a:gsLst>
                  <a:lin ang="5400000" scaled="0"/>
                </a:gradFill>
                <a:ea typeface="Segoe UI" pitchFamily="34" charset="0"/>
                <a:cs typeface="Segoe UI" pitchFamily="34" charset="0"/>
              </a:rPr>
              <a:t>DB</a:t>
            </a:r>
            <a:endParaRPr lang="en-US" sz="7200" b="1" kern="0" dirty="0">
              <a:gradFill>
                <a:gsLst>
                  <a:gs pos="85000">
                    <a:srgbClr val="FFFFFF"/>
                  </a:gs>
                  <a:gs pos="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SQL database</a:t>
            </a:r>
            <a:endParaRPr dirty="0">
              <a:solidFill>
                <a:srgbClr val="5F5F5F">
                  <a:alpha val="99000"/>
                </a:srgbClr>
              </a:solidFill>
            </a:endParaRPr>
          </a:p>
        </p:txBody>
      </p:sp>
      <p:sp>
        <p:nvSpPr>
          <p:cNvPr id="9"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Relational SQL Server Engine in the Cloud</a:t>
            </a:r>
          </a:p>
          <a:p>
            <a:pPr marL="3175" indent="0">
              <a:lnSpc>
                <a:spcPct val="100000"/>
              </a:lnSpc>
              <a:buFont typeface="Arial" pitchFamily="34" charset="0"/>
              <a:buNone/>
            </a:pPr>
            <a:r>
              <a:rPr lang="en-US" sz="2400" dirty="0">
                <a:solidFill>
                  <a:srgbClr val="5F5F5F">
                    <a:alpha val="99000"/>
                  </a:srgbClr>
                </a:solidFill>
                <a:latin typeface="Segoe UI"/>
              </a:rPr>
              <a:t>Clustered for high availability</a:t>
            </a:r>
          </a:p>
          <a:p>
            <a:pPr marL="3175" indent="0">
              <a:lnSpc>
                <a:spcPct val="100000"/>
              </a:lnSpc>
              <a:buFont typeface="Arial" pitchFamily="34" charset="0"/>
              <a:buNone/>
            </a:pPr>
            <a:r>
              <a:rPr lang="en-US" sz="2400" dirty="0">
                <a:solidFill>
                  <a:srgbClr val="5F5F5F">
                    <a:alpha val="99000"/>
                  </a:srgbClr>
                </a:solidFill>
                <a:latin typeface="Segoe UI"/>
              </a:rPr>
              <a:t>Fully Managed Service</a:t>
            </a:r>
          </a:p>
          <a:p>
            <a:pPr marL="3175" indent="0">
              <a:lnSpc>
                <a:spcPct val="100000"/>
              </a:lnSpc>
              <a:buFont typeface="Arial" pitchFamily="34" charset="0"/>
              <a:buNone/>
            </a:pPr>
            <a:r>
              <a:rPr lang="en-US" sz="2400" dirty="0">
                <a:solidFill>
                  <a:srgbClr val="5F5F5F">
                    <a:alpha val="99000"/>
                  </a:srgbClr>
                </a:solidFill>
                <a:latin typeface="Segoe UI"/>
              </a:rPr>
              <a:t>SQL Reporting support</a:t>
            </a:r>
          </a:p>
        </p:txBody>
      </p:sp>
    </p:spTree>
    <p:extLst>
      <p:ext uri="{BB962C8B-B14F-4D97-AF65-F5344CB8AC3E}">
        <p14:creationId xmlns:p14="http://schemas.microsoft.com/office/powerpoint/2010/main" val="3657794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250"/>
                                        <p:tgtEl>
                                          <p:spTgt spid="9">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250"/>
                                        <p:tgtEl>
                                          <p:spTgt spid="9">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250"/>
                                        <p:tgtEl>
                                          <p:spTgt spid="9">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25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SQL database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622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936051" y="2180069"/>
            <a:ext cx="3212327" cy="2909990"/>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Blob storage</a:t>
            </a:r>
            <a:endParaRPr dirty="0">
              <a:solidFill>
                <a:srgbClr val="5F5F5F">
                  <a:alpha val="99000"/>
                </a:srgbClr>
              </a:solidFill>
            </a:endParaRP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Highly available, scalable and secure file system</a:t>
            </a:r>
          </a:p>
          <a:p>
            <a:pPr marL="3175" indent="0">
              <a:lnSpc>
                <a:spcPct val="100000"/>
              </a:lnSpc>
              <a:buFont typeface="Arial" pitchFamily="34" charset="0"/>
              <a:buNone/>
            </a:pPr>
            <a:r>
              <a:rPr lang="en-US" sz="2400" dirty="0">
                <a:solidFill>
                  <a:srgbClr val="5F5F5F">
                    <a:alpha val="99000"/>
                  </a:srgbClr>
                </a:solidFill>
                <a:latin typeface="Segoe UI"/>
              </a:rPr>
              <a:t>Blobs can be exposed publically over http</a:t>
            </a:r>
          </a:p>
          <a:p>
            <a:pPr marL="3175" indent="0">
              <a:lnSpc>
                <a:spcPct val="100000"/>
              </a:lnSpc>
              <a:buFont typeface="Arial" pitchFamily="34" charset="0"/>
              <a:buNone/>
            </a:pPr>
            <a:r>
              <a:rPr lang="en-US" sz="2400" dirty="0">
                <a:solidFill>
                  <a:srgbClr val="5F5F5F">
                    <a:alpha val="99000"/>
                  </a:srgbClr>
                </a:solidFill>
                <a:latin typeface="Segoe UI"/>
              </a:rPr>
              <a:t>Continuous geo-replication across datacenters</a:t>
            </a:r>
          </a:p>
        </p:txBody>
      </p:sp>
    </p:spTree>
    <p:extLst>
      <p:ext uri="{BB962C8B-B14F-4D97-AF65-F5344CB8AC3E}">
        <p14:creationId xmlns:p14="http://schemas.microsoft.com/office/powerpoint/2010/main" val="2504390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8882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5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188721" y="2334640"/>
            <a:ext cx="3055556" cy="3055556"/>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Cache</a:t>
            </a:r>
            <a:endParaRPr dirty="0">
              <a:solidFill>
                <a:srgbClr val="5F5F5F">
                  <a:alpha val="99000"/>
                </a:srgbClr>
              </a:solidFill>
            </a:endParaRPr>
          </a:p>
        </p:txBody>
      </p:sp>
      <p:sp>
        <p:nvSpPr>
          <p:cNvPr id="6"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Low latency, in-memory distributed cache</a:t>
            </a:r>
          </a:p>
          <a:p>
            <a:pPr marL="3175" indent="0">
              <a:lnSpc>
                <a:spcPct val="100000"/>
              </a:lnSpc>
              <a:buFont typeface="Arial" pitchFamily="34" charset="0"/>
              <a:buNone/>
            </a:pPr>
            <a:r>
              <a:rPr lang="en-US" sz="2400" dirty="0">
                <a:solidFill>
                  <a:srgbClr val="5F5F5F">
                    <a:alpha val="99000"/>
                  </a:srgbClr>
                </a:solidFill>
                <a:latin typeface="Segoe UI"/>
              </a:rPr>
              <a:t>Dynamically grow and shrink cache size</a:t>
            </a:r>
          </a:p>
          <a:p>
            <a:pPr marL="3175" indent="0">
              <a:lnSpc>
                <a:spcPct val="100000"/>
              </a:lnSpc>
              <a:buFont typeface="Arial" pitchFamily="34" charset="0"/>
              <a:buNone/>
            </a:pPr>
            <a:r>
              <a:rPr lang="en-US" sz="2400" dirty="0">
                <a:solidFill>
                  <a:srgbClr val="5F5F5F">
                    <a:alpha val="99000"/>
                  </a:srgbClr>
                </a:solidFill>
                <a:latin typeface="Segoe UI"/>
              </a:rPr>
              <a:t>High availability support</a:t>
            </a:r>
          </a:p>
          <a:p>
            <a:pPr marL="3175" indent="0">
              <a:lnSpc>
                <a:spcPct val="100000"/>
              </a:lnSpc>
              <a:buFont typeface="Arial" pitchFamily="34" charset="0"/>
              <a:buNone/>
            </a:pPr>
            <a:r>
              <a:rPr lang="en-US" sz="2400" dirty="0" err="1">
                <a:solidFill>
                  <a:srgbClr val="5F5F5F">
                    <a:alpha val="99000"/>
                  </a:srgbClr>
                </a:solidFill>
                <a:latin typeface="Segoe UI"/>
              </a:rPr>
              <a:t>Memcached</a:t>
            </a:r>
            <a:r>
              <a:rPr lang="en-US" sz="2400" dirty="0">
                <a:solidFill>
                  <a:srgbClr val="5F5F5F">
                    <a:alpha val="99000"/>
                  </a:srgbClr>
                </a:solidFill>
                <a:latin typeface="Segoe UI"/>
              </a:rPr>
              <a:t> protocol support</a:t>
            </a:r>
          </a:p>
        </p:txBody>
      </p:sp>
    </p:spTree>
    <p:extLst>
      <p:ext uri="{BB962C8B-B14F-4D97-AF65-F5344CB8AC3E}">
        <p14:creationId xmlns:p14="http://schemas.microsoft.com/office/powerpoint/2010/main" val="4282084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250"/>
                                        <p:tgtEl>
                                          <p:spTgt spid="6">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250"/>
                                        <p:tgtEl>
                                          <p:spTgt spid="6">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250"/>
                                        <p:tgtEl>
                                          <p:spTgt spid="6">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25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Cache</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4615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p:cNvSpPr/>
          <p:nvPr/>
        </p:nvSpPr>
        <p:spPr bwMode="auto">
          <a:xfrm>
            <a:off x="3206705" y="111536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Cloud Computing</a:t>
            </a:r>
            <a:endParaRPr lang="en-US" dirty="0">
              <a:solidFill>
                <a:schemeClr val="accent2">
                  <a:alpha val="99000"/>
                </a:schemeClr>
              </a:solidFill>
            </a:endParaRPr>
          </a:p>
        </p:txBody>
      </p:sp>
      <p:grpSp>
        <p:nvGrpSpPr>
          <p:cNvPr id="4" name="Group 3"/>
          <p:cNvGrpSpPr/>
          <p:nvPr/>
        </p:nvGrpSpPr>
        <p:grpSpPr>
          <a:xfrm>
            <a:off x="795377" y="1332173"/>
            <a:ext cx="2427913" cy="4790431"/>
            <a:chOff x="855665" y="1583373"/>
            <a:chExt cx="2427913" cy="4790431"/>
          </a:xfrm>
        </p:grpSpPr>
        <p:sp>
          <p:nvSpPr>
            <p:cNvPr id="124" name="Rectangle 123"/>
            <p:cNvSpPr/>
            <p:nvPr/>
          </p:nvSpPr>
          <p:spPr>
            <a:xfrm>
              <a:off x="1416806" y="158337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Packaged Software</a:t>
              </a:r>
            </a:p>
          </p:txBody>
        </p:sp>
        <p:sp>
          <p:nvSpPr>
            <p:cNvPr id="128" name="Rectangle 127"/>
            <p:cNvSpPr/>
            <p:nvPr/>
          </p:nvSpPr>
          <p:spPr>
            <a:xfrm>
              <a:off x="1396458" y="553798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29" name="Rectangle 128"/>
            <p:cNvSpPr/>
            <p:nvPr/>
          </p:nvSpPr>
          <p:spPr>
            <a:xfrm>
              <a:off x="1396458" y="508316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30" name="Rectangle 129"/>
            <p:cNvSpPr/>
            <p:nvPr/>
          </p:nvSpPr>
          <p:spPr>
            <a:xfrm>
              <a:off x="1396458" y="599280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31" name="Rectangle 130"/>
            <p:cNvSpPr/>
            <p:nvPr/>
          </p:nvSpPr>
          <p:spPr>
            <a:xfrm>
              <a:off x="1396458" y="4173530"/>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32" name="Rectangle 131"/>
            <p:cNvSpPr/>
            <p:nvPr/>
          </p:nvSpPr>
          <p:spPr>
            <a:xfrm>
              <a:off x="1396458" y="3718711"/>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33" name="Rectangle 132"/>
            <p:cNvSpPr/>
            <p:nvPr/>
          </p:nvSpPr>
          <p:spPr>
            <a:xfrm>
              <a:off x="1396458" y="4628349"/>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34" name="Rectangle 133"/>
            <p:cNvSpPr/>
            <p:nvPr/>
          </p:nvSpPr>
          <p:spPr>
            <a:xfrm>
              <a:off x="1396458" y="2809073"/>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35" name="Rectangle 134"/>
            <p:cNvSpPr/>
            <p:nvPr/>
          </p:nvSpPr>
          <p:spPr>
            <a:xfrm>
              <a:off x="1396458" y="235425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36" name="Rectangle 135"/>
            <p:cNvSpPr/>
            <p:nvPr/>
          </p:nvSpPr>
          <p:spPr>
            <a:xfrm>
              <a:off x="1396458" y="3263892"/>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26" name="Left Brace 125"/>
            <p:cNvSpPr/>
            <p:nvPr/>
          </p:nvSpPr>
          <p:spPr>
            <a:xfrm>
              <a:off x="1249156" y="2354254"/>
              <a:ext cx="137875" cy="401955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dirty="0">
                <a:solidFill>
                  <a:srgbClr val="FFFFFF"/>
                </a:solidFill>
                <a:latin typeface="Segoe UI"/>
                <a:ea typeface="Segoe UI" pitchFamily="34" charset="0"/>
                <a:cs typeface="Segoe UI" pitchFamily="34" charset="0"/>
              </a:endParaRPr>
            </a:p>
          </p:txBody>
        </p:sp>
        <p:sp>
          <p:nvSpPr>
            <p:cNvPr id="127" name="TextBox 52"/>
            <p:cNvSpPr txBox="1"/>
            <p:nvPr/>
          </p:nvSpPr>
          <p:spPr>
            <a:xfrm>
              <a:off x="855665" y="3820893"/>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5" name="Group 4"/>
          <p:cNvGrpSpPr/>
          <p:nvPr/>
        </p:nvGrpSpPr>
        <p:grpSpPr>
          <a:xfrm>
            <a:off x="3859670" y="1342221"/>
            <a:ext cx="2771925" cy="4780387"/>
            <a:chOff x="3377366" y="1593421"/>
            <a:chExt cx="2771925" cy="4780387"/>
          </a:xfrm>
        </p:grpSpPr>
        <p:sp>
          <p:nvSpPr>
            <p:cNvPr id="138" name="Rectangle 137"/>
            <p:cNvSpPr/>
            <p:nvPr/>
          </p:nvSpPr>
          <p:spPr>
            <a:xfrm>
              <a:off x="3897998" y="1593421"/>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Infrastructure</a:t>
              </a:r>
            </a:p>
            <a:p>
              <a:pPr defTabSz="1218936"/>
              <a:r>
                <a:rPr lang="en-US" sz="1600" dirty="0">
                  <a:solidFill>
                    <a:srgbClr val="595959">
                      <a:alpha val="99000"/>
                    </a:srgbClr>
                  </a:solidFill>
                  <a:ea typeface="Kozuka Gothic Pro R" pitchFamily="34" charset="-128"/>
                </a:rPr>
                <a:t>(as a Service)</a:t>
              </a:r>
            </a:p>
          </p:txBody>
        </p:sp>
        <p:sp>
          <p:nvSpPr>
            <p:cNvPr id="144" name="Rectangle 143"/>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5" name="Rectangle 144"/>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46" name="Rectangle 145"/>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47" name="Rectangle 146"/>
            <p:cNvSpPr/>
            <p:nvPr/>
          </p:nvSpPr>
          <p:spPr>
            <a:xfrm>
              <a:off x="3928143" y="41735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48" name="Rectangle 147"/>
            <p:cNvSpPr/>
            <p:nvPr/>
          </p:nvSpPr>
          <p:spPr>
            <a:xfrm>
              <a:off x="3928143" y="37187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49" name="Rectangle 148"/>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50" name="Rectangle 149"/>
            <p:cNvSpPr/>
            <p:nvPr/>
          </p:nvSpPr>
          <p:spPr>
            <a:xfrm>
              <a:off x="3928143" y="28090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151" name="Rectangle 150"/>
            <p:cNvSpPr/>
            <p:nvPr/>
          </p:nvSpPr>
          <p:spPr>
            <a:xfrm>
              <a:off x="3928143" y="23542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52" name="Rectangle 151"/>
            <p:cNvSpPr/>
            <p:nvPr/>
          </p:nvSpPr>
          <p:spPr>
            <a:xfrm>
              <a:off x="3928143" y="32638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40" name="Left Brace 139"/>
            <p:cNvSpPr/>
            <p:nvPr/>
          </p:nvSpPr>
          <p:spPr>
            <a:xfrm flipH="1">
              <a:off x="5575615" y="4587244"/>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1" name="TextBox 56"/>
            <p:cNvSpPr txBox="1"/>
            <p:nvPr/>
          </p:nvSpPr>
          <p:spPr>
            <a:xfrm flipH="1">
              <a:off x="5749181" y="46440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42" name="Left Brace 141"/>
            <p:cNvSpPr/>
            <p:nvPr/>
          </p:nvSpPr>
          <p:spPr>
            <a:xfrm>
              <a:off x="3789635" y="2354258"/>
              <a:ext cx="133350" cy="1752600"/>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43" name="TextBox 58"/>
            <p:cNvSpPr txBox="1"/>
            <p:nvPr/>
          </p:nvSpPr>
          <p:spPr>
            <a:xfrm>
              <a:off x="3377366" y="267789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grpSp>
        <p:nvGrpSpPr>
          <p:cNvPr id="6" name="Group 5"/>
          <p:cNvGrpSpPr/>
          <p:nvPr/>
        </p:nvGrpSpPr>
        <p:grpSpPr>
          <a:xfrm>
            <a:off x="6461726" y="1332173"/>
            <a:ext cx="2706420" cy="4798706"/>
            <a:chOff x="5979422" y="1583373"/>
            <a:chExt cx="2706420" cy="4798706"/>
          </a:xfrm>
        </p:grpSpPr>
        <p:sp>
          <p:nvSpPr>
            <p:cNvPr id="154" name="Rectangle 153"/>
            <p:cNvSpPr/>
            <p:nvPr/>
          </p:nvSpPr>
          <p:spPr>
            <a:xfrm>
              <a:off x="6405737" y="158337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Platform</a:t>
              </a:r>
            </a:p>
            <a:p>
              <a:pPr defTabSz="1218936"/>
              <a:r>
                <a:rPr lang="en-US" sz="1600" dirty="0">
                  <a:solidFill>
                    <a:srgbClr val="595959">
                      <a:alpha val="99000"/>
                    </a:srgbClr>
                  </a:solidFill>
                  <a:ea typeface="Kozuka Gothic Pro R" pitchFamily="34" charset="-128"/>
                </a:rPr>
                <a:t>(as a Service)</a:t>
              </a:r>
            </a:p>
          </p:txBody>
        </p:sp>
        <p:sp>
          <p:nvSpPr>
            <p:cNvPr id="155" name="Left Brace 15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6"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57" name="Left Brace 15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58"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160" name="Rectangle 159"/>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61" name="Rectangle 160"/>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62" name="Rectangle 161"/>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3" name="Rectangle 162"/>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64" name="Rectangle 163"/>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65" name="Rectangle 164"/>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66" name="Rectangle 165"/>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67" name="Rectangle 166"/>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68" name="Rectangle 167"/>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7" name="Group 6"/>
          <p:cNvGrpSpPr/>
          <p:nvPr/>
        </p:nvGrpSpPr>
        <p:grpSpPr>
          <a:xfrm>
            <a:off x="9463135" y="1332173"/>
            <a:ext cx="2323096" cy="4798703"/>
            <a:chOff x="8980831" y="1583373"/>
            <a:chExt cx="2323096" cy="4798703"/>
          </a:xfrm>
        </p:grpSpPr>
        <p:sp>
          <p:nvSpPr>
            <p:cNvPr id="170" name="Rectangle 169"/>
            <p:cNvSpPr/>
            <p:nvPr/>
          </p:nvSpPr>
          <p:spPr>
            <a:xfrm>
              <a:off x="8980831" y="158337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836" fontAlgn="base">
                <a:spcAft>
                  <a:spcPct val="0"/>
                </a:spcAft>
              </a:pPr>
              <a:r>
                <a:rPr lang="en-US" sz="2000" dirty="0">
                  <a:solidFill>
                    <a:srgbClr val="595959">
                      <a:alpha val="99000"/>
                    </a:srgbClr>
                  </a:solidFill>
                  <a:ea typeface="Kozuka Gothic Pro R" pitchFamily="34" charset="-128"/>
                </a:rPr>
                <a:t>Software</a:t>
              </a:r>
            </a:p>
            <a:p>
              <a:pPr defTabSz="1218936"/>
              <a:r>
                <a:rPr lang="en-US" sz="1600" dirty="0">
                  <a:solidFill>
                    <a:srgbClr val="595959">
                      <a:alpha val="99000"/>
                    </a:srgbClr>
                  </a:solidFill>
                  <a:ea typeface="Kozuka Gothic Pro R" pitchFamily="34" charset="-128"/>
                </a:rPr>
                <a:t>(as a Service)</a:t>
              </a:r>
            </a:p>
          </p:txBody>
        </p:sp>
        <p:sp>
          <p:nvSpPr>
            <p:cNvPr id="171" name="Left Brace 170"/>
            <p:cNvSpPr/>
            <p:nvPr/>
          </p:nvSpPr>
          <p:spPr>
            <a:xfrm flipH="1">
              <a:off x="10688405" y="2335204"/>
              <a:ext cx="200055" cy="4046872"/>
            </a:xfrm>
            <a:prstGeom prst="leftBrace">
              <a:avLst>
                <a:gd name="adj1" fmla="val 0"/>
                <a:gd name="adj2" fmla="val 50000"/>
              </a:avLst>
            </a:prstGeom>
            <a:noFill/>
            <a:ln w="19050" cap="flat" cmpd="sng" algn="ctr">
              <a:solidFill>
                <a:schemeClr val="accent2"/>
              </a:solidFill>
              <a:prstDash val="solid"/>
            </a:ln>
            <a:effectLst/>
          </p:spPr>
          <p:txBody>
            <a:bodyPr rtlCol="0" anchor="ct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72" name="TextBox 64"/>
            <p:cNvSpPr txBox="1"/>
            <p:nvPr/>
          </p:nvSpPr>
          <p:spPr>
            <a:xfrm flipH="1">
              <a:off x="10903817" y="352034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174" name="Rectangle 173"/>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75" name="Rectangle 174"/>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76" name="Rectangle 175"/>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77" name="Rectangle 176"/>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8" name="Rectangle 177"/>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79" name="Rectangle 178"/>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80" name="Rectangle 179"/>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181" name="Rectangle 180"/>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182" name="Rectangle 181"/>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63"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 name="Picture 12" descr="Gift 512x512.png"/>
          <p:cNvPicPr>
            <a:picLocks noChangeAspect="1"/>
          </p:cNvPicPr>
          <p:nvPr/>
        </p:nvPicPr>
        <p:blipFill>
          <a:blip r:embed="rId4"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71793" y="5372988"/>
            <a:ext cx="806273" cy="8062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 name="Rectangle 66"/>
          <p:cNvSpPr/>
          <p:nvPr/>
        </p:nvSpPr>
        <p:spPr bwMode="auto">
          <a:xfrm flipH="1">
            <a:off x="251209" y="1115366"/>
            <a:ext cx="2955496" cy="513986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371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down)">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par>
                          <p:cTn id="29" fill="hold">
                            <p:stCondLst>
                              <p:cond delay="1250"/>
                            </p:stCondLst>
                            <p:childTnLst>
                              <p:par>
                                <p:cTn id="30" presetID="10"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par>
                          <p:cTn id="33" fill="hold">
                            <p:stCondLst>
                              <p:cond delay="175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p:cNvSpPr txBox="1"/>
          <p:nvPr/>
        </p:nvSpPr>
        <p:spPr>
          <a:xfrm>
            <a:off x="1458141" y="2463806"/>
            <a:ext cx="3635453" cy="295466"/>
          </a:xfrm>
          <a:prstGeom prst="rect">
            <a:avLst/>
          </a:prstGeom>
          <a:noFill/>
        </p:spPr>
        <p:txBody>
          <a:bodyPr wrap="square" lIns="0" tIns="0" rIns="0" bIns="0" rtlCol="0">
            <a:spAutoFit/>
          </a:bodyPr>
          <a:lstStyle/>
          <a:p>
            <a:pPr>
              <a:lnSpc>
                <a:spcPct val="80000"/>
              </a:lnSpc>
              <a:buSzPct val="80000"/>
            </a:pPr>
            <a:r>
              <a:rPr lang="en-US" dirty="0" smtClean="0">
                <a:solidFill>
                  <a:srgbClr val="5F5F5F">
                    <a:alpha val="99000"/>
                  </a:srgbClr>
                </a:solidFill>
              </a:rPr>
              <a:t>Web Roles</a:t>
            </a:r>
            <a:endParaRPr lang="en-US" dirty="0">
              <a:solidFill>
                <a:srgbClr val="5F5F5F">
                  <a:alpha val="99000"/>
                </a:srgbClr>
              </a:solidFill>
            </a:endParaRPr>
          </a:p>
        </p:txBody>
      </p:sp>
      <p:grpSp>
        <p:nvGrpSpPr>
          <p:cNvPr id="24" name="Group 23"/>
          <p:cNvGrpSpPr/>
          <p:nvPr/>
        </p:nvGrpSpPr>
        <p:grpSpPr>
          <a:xfrm>
            <a:off x="1446212" y="2840257"/>
            <a:ext cx="2211227" cy="1486146"/>
            <a:chOff x="1446212" y="3738997"/>
            <a:chExt cx="2211227" cy="1486146"/>
          </a:xfrm>
        </p:grpSpPr>
        <p:sp>
          <p:nvSpPr>
            <p:cNvPr id="71" name="Rounded Rectangle 70"/>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25" name="Group 24"/>
          <p:cNvGrpSpPr/>
          <p:nvPr/>
        </p:nvGrpSpPr>
        <p:grpSpPr>
          <a:xfrm>
            <a:off x="3808412" y="2840257"/>
            <a:ext cx="2211227" cy="1486146"/>
            <a:chOff x="3808412" y="3738997"/>
            <a:chExt cx="2211227" cy="1486146"/>
          </a:xfrm>
        </p:grpSpPr>
        <p:sp>
          <p:nvSpPr>
            <p:cNvPr id="75" name="Rounded Rectangle 74"/>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26" name="Group 25"/>
          <p:cNvGrpSpPr/>
          <p:nvPr/>
        </p:nvGrpSpPr>
        <p:grpSpPr>
          <a:xfrm>
            <a:off x="6166186" y="2840257"/>
            <a:ext cx="2211227" cy="1486146"/>
            <a:chOff x="6166186" y="3738997"/>
            <a:chExt cx="2211227" cy="1486146"/>
          </a:xfrm>
        </p:grpSpPr>
        <p:sp>
          <p:nvSpPr>
            <p:cNvPr id="77" name="Rounded Rectangle 76"/>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27" name="Group 26"/>
          <p:cNvGrpSpPr/>
          <p:nvPr/>
        </p:nvGrpSpPr>
        <p:grpSpPr>
          <a:xfrm>
            <a:off x="8528386" y="2840257"/>
            <a:ext cx="2211227" cy="1486146"/>
            <a:chOff x="8528386" y="3738997"/>
            <a:chExt cx="2211227" cy="1486146"/>
          </a:xfrm>
        </p:grpSpPr>
        <p:sp>
          <p:nvSpPr>
            <p:cNvPr id="106" name="Rounded Rectangle 105"/>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28" name="Group 27"/>
          <p:cNvGrpSpPr/>
          <p:nvPr/>
        </p:nvGrpSpPr>
        <p:grpSpPr>
          <a:xfrm>
            <a:off x="1446212" y="3591615"/>
            <a:ext cx="9293401" cy="734788"/>
            <a:chOff x="1446212" y="4490355"/>
            <a:chExt cx="9293401" cy="734788"/>
          </a:xfrm>
        </p:grpSpPr>
        <p:sp>
          <p:nvSpPr>
            <p:cNvPr id="21" name="Round Same Side Corner Rectangle 20"/>
            <p:cNvSpPr/>
            <p:nvPr/>
          </p:nvSpPr>
          <p:spPr bwMode="auto">
            <a:xfrm rot="10800000" flipV="1">
              <a:off x="1446212"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18" name="Round Same Side Corner Rectangle 117"/>
            <p:cNvSpPr/>
            <p:nvPr/>
          </p:nvSpPr>
          <p:spPr bwMode="auto">
            <a:xfrm rot="10800000" flipV="1">
              <a:off x="38039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0" name="Round Same Side Corner Rectangle 119"/>
            <p:cNvSpPr/>
            <p:nvPr/>
          </p:nvSpPr>
          <p:spPr bwMode="auto">
            <a:xfrm rot="10800000" flipV="1">
              <a:off x="6161760"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sp>
          <p:nvSpPr>
            <p:cNvPr id="122" name="Round Same Side Corner Rectangle 121"/>
            <p:cNvSpPr/>
            <p:nvPr/>
          </p:nvSpPr>
          <p:spPr bwMode="auto">
            <a:xfrm rot="10800000" flipV="1">
              <a:off x="8528386" y="4490355"/>
              <a:ext cx="2211227" cy="734788"/>
            </a:xfrm>
            <a:prstGeom prst="round2SameRect">
              <a:avLst>
                <a:gd name="adj1" fmla="val 0"/>
                <a:gd name="adj2" fmla="val 133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algn="ctr" defTabSz="914099" fontAlgn="base">
                <a:spcBef>
                  <a:spcPct val="0"/>
                </a:spcBef>
                <a:spcAft>
                  <a:spcPct val="0"/>
                </a:spcAft>
              </a:pPr>
              <a:endParaRPr lang="en-US" dirty="0" smtClean="0">
                <a:gradFill>
                  <a:gsLst>
                    <a:gs pos="0">
                      <a:srgbClr val="FFFFFF"/>
                    </a:gs>
                    <a:gs pos="100000">
                      <a:srgbClr val="FFFFFF"/>
                    </a:gs>
                  </a:gsLst>
                  <a:lin ang="5400000" scaled="0"/>
                </a:gradFill>
              </a:endParaRPr>
            </a:p>
          </p:txBody>
        </p:sp>
      </p:grpSp>
      <p:grpSp>
        <p:nvGrpSpPr>
          <p:cNvPr id="29" name="Group 28"/>
          <p:cNvGrpSpPr/>
          <p:nvPr/>
        </p:nvGrpSpPr>
        <p:grpSpPr>
          <a:xfrm>
            <a:off x="1603037" y="3737410"/>
            <a:ext cx="9136575" cy="443198"/>
            <a:chOff x="1603037" y="4636150"/>
            <a:chExt cx="9136575" cy="443198"/>
          </a:xfrm>
        </p:grpSpPr>
        <p:sp>
          <p:nvSpPr>
            <p:cNvPr id="22" name="TextBox 21"/>
            <p:cNvSpPr txBox="1"/>
            <p:nvPr/>
          </p:nvSpPr>
          <p:spPr>
            <a:xfrm>
              <a:off x="1603037"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smtClean="0">
                  <a:solidFill>
                    <a:srgbClr val="FFFFFF">
                      <a:alpha val="99000"/>
                    </a:srgbClr>
                  </a:solidFill>
                  <a:latin typeface="Segoe UI Light"/>
                </a:rPr>
                <a:t>300MB</a:t>
              </a:r>
              <a:endParaRPr lang="en-US" sz="3200" dirty="0">
                <a:solidFill>
                  <a:srgbClr val="FFFFFF">
                    <a:alpha val="99000"/>
                  </a:srgbClr>
                </a:solidFill>
                <a:latin typeface="Segoe UI Light"/>
              </a:endParaRPr>
            </a:p>
          </p:txBody>
        </p:sp>
        <p:sp>
          <p:nvSpPr>
            <p:cNvPr id="119" name="TextBox 118"/>
            <p:cNvSpPr txBox="1"/>
            <p:nvPr/>
          </p:nvSpPr>
          <p:spPr>
            <a:xfrm>
              <a:off x="3960811" y="4636150"/>
              <a:ext cx="2058827"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1" name="TextBox 120"/>
            <p:cNvSpPr txBox="1"/>
            <p:nvPr/>
          </p:nvSpPr>
          <p:spPr>
            <a:xfrm>
              <a:off x="6318585" y="4636150"/>
              <a:ext cx="2054401"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sp>
          <p:nvSpPr>
            <p:cNvPr id="123" name="TextBox 122"/>
            <p:cNvSpPr txBox="1"/>
            <p:nvPr/>
          </p:nvSpPr>
          <p:spPr>
            <a:xfrm>
              <a:off x="8676359" y="4636150"/>
              <a:ext cx="2063253" cy="443198"/>
            </a:xfrm>
            <a:prstGeom prst="rect">
              <a:avLst/>
            </a:prstGeom>
            <a:noFill/>
          </p:spPr>
          <p:txBody>
            <a:bodyPr wrap="square" lIns="0" tIns="0" rIns="0" bIns="0" rtlCol="0">
              <a:spAutoFit/>
            </a:bodyPr>
            <a:lstStyle/>
            <a:p>
              <a:pPr>
                <a:lnSpc>
                  <a:spcPct val="90000"/>
                </a:lnSpc>
                <a:spcBef>
                  <a:spcPct val="20000"/>
                </a:spcBef>
                <a:buSzPct val="80000"/>
              </a:pPr>
              <a:r>
                <a:rPr lang="en-US" sz="3200" dirty="0">
                  <a:solidFill>
                    <a:srgbClr val="FFFFFF">
                      <a:alpha val="99000"/>
                    </a:srgbClr>
                  </a:solidFill>
                  <a:latin typeface="Segoe UI Light"/>
                </a:rPr>
                <a:t>300MB</a:t>
              </a:r>
            </a:p>
          </p:txBody>
        </p:sp>
      </p:grpSp>
      <p:sp>
        <p:nvSpPr>
          <p:cNvPr id="30" name="Rounded Rectangle 29"/>
          <p:cNvSpPr/>
          <p:nvPr/>
        </p:nvSpPr>
        <p:spPr bwMode="auto">
          <a:xfrm>
            <a:off x="1094015" y="3623107"/>
            <a:ext cx="9927771" cy="1519721"/>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TextBox 124"/>
          <p:cNvSpPr txBox="1"/>
          <p:nvPr/>
        </p:nvSpPr>
        <p:spPr>
          <a:xfrm>
            <a:off x="1458141" y="4561094"/>
            <a:ext cx="5340302" cy="393954"/>
          </a:xfrm>
          <a:prstGeom prst="rect">
            <a:avLst/>
          </a:prstGeom>
          <a:noFill/>
        </p:spPr>
        <p:txBody>
          <a:bodyPr wrap="square" lIns="0" tIns="0" rIns="0" bIns="0" rtlCol="0">
            <a:spAutoFit/>
          </a:bodyPr>
          <a:lstStyle/>
          <a:p>
            <a:pPr>
              <a:lnSpc>
                <a:spcPct val="80000"/>
              </a:lnSpc>
              <a:buSzPct val="80000"/>
            </a:pPr>
            <a:r>
              <a:rPr lang="en-US" sz="3200" dirty="0" smtClean="0">
                <a:solidFill>
                  <a:srgbClr val="5F5F5F">
                    <a:alpha val="99000"/>
                  </a:srgbClr>
                </a:solidFill>
                <a:latin typeface="Segoe UI Light"/>
              </a:rPr>
              <a:t>1.2GB Distributed Cache</a:t>
            </a:r>
            <a:endParaRPr lang="en-US" sz="3200" dirty="0">
              <a:solidFill>
                <a:srgbClr val="5F5F5F">
                  <a:alpha val="99000"/>
                </a:srgbClr>
              </a:solidFill>
              <a:latin typeface="Segoe UI Light"/>
            </a:endParaRPr>
          </a:p>
        </p:txBody>
      </p:sp>
      <p:sp>
        <p:nvSpPr>
          <p:cNvPr id="31" name="Title 3"/>
          <p:cNvSpPr txBox="1">
            <a:spLocks/>
          </p:cNvSpPr>
          <p:nvPr/>
        </p:nvSpPr>
        <p:spPr>
          <a:xfrm>
            <a:off x="519112" y="402776"/>
            <a:ext cx="11149013" cy="74789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r>
              <a:rPr dirty="0" smtClean="0">
                <a:solidFill>
                  <a:srgbClr val="FFFFFF"/>
                </a:solidFill>
              </a:rPr>
              <a:t>distributed cache</a:t>
            </a:r>
            <a:endParaRPr dirty="0">
              <a:solidFill>
                <a:srgbClr val="FFFFFF"/>
              </a:solidFill>
            </a:endParaRPr>
          </a:p>
        </p:txBody>
      </p:sp>
    </p:spTree>
    <p:extLst>
      <p:ext uri="{BB962C8B-B14F-4D97-AF65-F5344CB8AC3E}">
        <p14:creationId xmlns:p14="http://schemas.microsoft.com/office/powerpoint/2010/main" val="9204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250"/>
                                        <p:tgtEl>
                                          <p:spTgt spid="25"/>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50"/>
                                        <p:tgtEl>
                                          <p:spTgt spid="2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250"/>
                                        <p:tgtEl>
                                          <p:spTgt spid="27"/>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wipe(down)">
                                      <p:cBhvr>
                                        <p:cTn id="28" dur="500"/>
                                        <p:tgtEl>
                                          <p:spTgt spid="28"/>
                                        </p:tgtEl>
                                      </p:cBhvr>
                                    </p:animEffect>
                                  </p:childTnLst>
                                </p:cTn>
                              </p:par>
                            </p:childTnLst>
                          </p:cTn>
                        </p:par>
                        <p:par>
                          <p:cTn id="29" fill="hold">
                            <p:stCondLst>
                              <p:cond delay="500"/>
                            </p:stCondLst>
                            <p:childTnLst>
                              <p:par>
                                <p:cTn id="30" presetID="10" presetClass="entr" presetSubtype="0" fill="hold" nodeType="afterEffect">
                                  <p:stCondLst>
                                    <p:cond delay="25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heel(1)">
                                      <p:cBhvr>
                                        <p:cTn id="37" dur="2000"/>
                                        <p:tgtEl>
                                          <p:spTgt spid="30"/>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125"/>
                                        </p:tgtEl>
                                        <p:attrNameLst>
                                          <p:attrName>style.visibility</p:attrName>
                                        </p:attrNameLst>
                                      </p:cBhvr>
                                      <p:to>
                                        <p:strVal val="visible"/>
                                      </p:to>
                                    </p:set>
                                    <p:animEffect transition="in" filter="fade">
                                      <p:cBhvr>
                                        <p:cTn id="4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30" grpId="0" animBg="1"/>
      <p:bldP spid="1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solidFill>
                  <a:srgbClr val="5F5F5F">
                    <a:alpha val="99000"/>
                  </a:srgbClr>
                </a:solidFill>
                <a:latin typeface="Segoe UI Light"/>
              </a:rPr>
              <a:t>24GB Distributed Cache</a:t>
            </a:r>
            <a:endParaRPr lang="en-US" sz="3200" dirty="0">
              <a:solidFill>
                <a:srgbClr val="5F5F5F">
                  <a:alpha val="99000"/>
                </a:srgbClr>
              </a:solidFill>
              <a:latin typeface="Segoe UI Light"/>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2" name="Group 1"/>
          <p:cNvGrpSpPr/>
          <p:nvPr/>
        </p:nvGrpSpPr>
        <p:grpSpPr>
          <a:xfrm>
            <a:off x="2540230" y="5652132"/>
            <a:ext cx="7645400" cy="914096"/>
            <a:chOff x="2540230" y="5652132"/>
            <a:chExt cx="7645400" cy="914096"/>
          </a:xfrm>
        </p:grpSpPr>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2</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1113441"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37" name="Rectangle 36"/>
            <p:cNvSpPr/>
            <p:nvPr/>
          </p:nvSpPr>
          <p:spPr bwMode="auto">
            <a:xfrm>
              <a:off x="3663377"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521582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21" presetClass="entr" presetSubtype="1"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heel(1)">
                                      <p:cBhvr>
                                        <p:cTn id="15" dur="1500"/>
                                        <p:tgtEl>
                                          <p:spTgt spid="30"/>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3500"/>
                            </p:stCondLst>
                            <p:childTnLst>
                              <p:par>
                                <p:cTn id="21" presetID="10" presetClass="entr" presetSubtype="0" fill="hold" grpId="0" nodeType="after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bwMode="auto">
          <a:xfrm>
            <a:off x="1104289" y="2709416"/>
            <a:ext cx="9927771" cy="2633146"/>
          </a:xfrm>
          <a:prstGeom prst="roundRect">
            <a:avLst>
              <a:gd name="adj" fmla="val 12627"/>
            </a:avLst>
          </a:prstGeom>
          <a:noFill/>
          <a:ln w="5715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 name="Group 6"/>
          <p:cNvGrpSpPr/>
          <p:nvPr/>
        </p:nvGrpSpPr>
        <p:grpSpPr>
          <a:xfrm>
            <a:off x="2594654" y="2382846"/>
            <a:ext cx="7059387" cy="326570"/>
            <a:chOff x="2594654" y="5225143"/>
            <a:chExt cx="7059387" cy="326570"/>
          </a:xfrm>
        </p:grpSpPr>
        <p:cxnSp>
          <p:nvCxnSpPr>
            <p:cNvPr id="5" name="Straight Connector 4"/>
            <p:cNvCxnSpPr/>
            <p:nvPr/>
          </p:nvCxnSpPr>
          <p:spPr>
            <a:xfrm>
              <a:off x="2594654"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951412"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297283"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654041" y="5225143"/>
              <a:ext cx="0" cy="326570"/>
            </a:xfrm>
            <a:prstGeom prst="line">
              <a:avLst/>
            </a:prstGeom>
            <a:ln w="76200">
              <a:solidFill>
                <a:srgbClr val="00AEEF"/>
              </a:solidFill>
            </a:ln>
          </p:spPr>
          <p:style>
            <a:lnRef idx="1">
              <a:schemeClr val="accent1"/>
            </a:lnRef>
            <a:fillRef idx="0">
              <a:schemeClr val="accent1"/>
            </a:fillRef>
            <a:effectRef idx="0">
              <a:schemeClr val="accent1"/>
            </a:effectRef>
            <a:fontRef idx="minor">
              <a:schemeClr val="tx1"/>
            </a:fontRef>
          </p:style>
        </p:cxnSp>
      </p:grpSp>
      <p:sp>
        <p:nvSpPr>
          <p:cNvPr id="83" name="TextBox 82"/>
          <p:cNvSpPr txBox="1"/>
          <p:nvPr/>
        </p:nvSpPr>
        <p:spPr>
          <a:xfrm>
            <a:off x="3474549" y="4735036"/>
            <a:ext cx="5340302" cy="393954"/>
          </a:xfrm>
          <a:prstGeom prst="rect">
            <a:avLst/>
          </a:prstGeom>
          <a:noFill/>
        </p:spPr>
        <p:txBody>
          <a:bodyPr wrap="square" lIns="0" tIns="0" rIns="0" bIns="0" rtlCol="0">
            <a:spAutoFit/>
          </a:bodyPr>
          <a:lstStyle/>
          <a:p>
            <a:pPr algn="ctr">
              <a:lnSpc>
                <a:spcPct val="80000"/>
              </a:lnSpc>
              <a:buSzPct val="80000"/>
            </a:pPr>
            <a:r>
              <a:rPr lang="en-US" sz="3200" dirty="0" smtClean="0">
                <a:gradFill>
                  <a:gsLst>
                    <a:gs pos="0">
                      <a:srgbClr val="FFFFFF"/>
                    </a:gs>
                    <a:gs pos="100000">
                      <a:srgbClr val="FFFFFF"/>
                    </a:gs>
                  </a:gsLst>
                  <a:lin ang="5400000" scaled="0"/>
                </a:gradFill>
              </a:rPr>
              <a:t>24GB Distributed Cache</a:t>
            </a:r>
            <a:endParaRPr lang="en-US" sz="3200" dirty="0">
              <a:gradFill>
                <a:gsLst>
                  <a:gs pos="0">
                    <a:srgbClr val="FFFFFF"/>
                  </a:gs>
                  <a:gs pos="100000">
                    <a:srgbClr val="FFFFFF"/>
                  </a:gs>
                </a:gsLst>
                <a:lin ang="5400000" scaled="0"/>
              </a:gradFill>
            </a:endParaRPr>
          </a:p>
        </p:txBody>
      </p:sp>
      <p:sp>
        <p:nvSpPr>
          <p:cNvPr id="86" name="TextBox 85"/>
          <p:cNvSpPr txBox="1"/>
          <p:nvPr/>
        </p:nvSpPr>
        <p:spPr>
          <a:xfrm>
            <a:off x="1458141" y="520249"/>
            <a:ext cx="3635453" cy="295466"/>
          </a:xfrm>
          <a:prstGeom prst="rect">
            <a:avLst/>
          </a:prstGeom>
          <a:noFill/>
        </p:spPr>
        <p:txBody>
          <a:bodyPr wrap="square" lIns="0" tIns="0" rIns="0" bIns="0" rtlCol="0">
            <a:spAutoFit/>
          </a:bodyPr>
          <a:lstStyle/>
          <a:p>
            <a:pPr>
              <a:lnSpc>
                <a:spcPct val="80000"/>
              </a:lnSpc>
              <a:buSzPct val="80000"/>
            </a:pPr>
            <a:r>
              <a:rPr lang="en-US" dirty="0">
                <a:solidFill>
                  <a:srgbClr val="5F5F5F">
                    <a:alpha val="99000"/>
                  </a:srgbClr>
                </a:solidFill>
              </a:rPr>
              <a:t>Web Roles</a:t>
            </a:r>
          </a:p>
        </p:txBody>
      </p:sp>
      <p:grpSp>
        <p:nvGrpSpPr>
          <p:cNvPr id="87" name="Group 86"/>
          <p:cNvGrpSpPr/>
          <p:nvPr/>
        </p:nvGrpSpPr>
        <p:grpSpPr>
          <a:xfrm>
            <a:off x="1446212" y="896700"/>
            <a:ext cx="2211227" cy="1486146"/>
            <a:chOff x="1446212" y="3738997"/>
            <a:chExt cx="2211227" cy="1486146"/>
          </a:xfrm>
        </p:grpSpPr>
        <p:sp>
          <p:nvSpPr>
            <p:cNvPr id="88" name="Rounded Rectangle 87"/>
            <p:cNvSpPr/>
            <p:nvPr/>
          </p:nvSpPr>
          <p:spPr bwMode="auto">
            <a:xfrm>
              <a:off x="14462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grpSp>
        <p:nvGrpSpPr>
          <p:cNvPr id="90" name="Group 89"/>
          <p:cNvGrpSpPr/>
          <p:nvPr/>
        </p:nvGrpSpPr>
        <p:grpSpPr>
          <a:xfrm>
            <a:off x="3808412" y="896700"/>
            <a:ext cx="2211227" cy="1486146"/>
            <a:chOff x="3808412" y="3738997"/>
            <a:chExt cx="2211227" cy="1486146"/>
          </a:xfrm>
        </p:grpSpPr>
        <p:sp>
          <p:nvSpPr>
            <p:cNvPr id="91" name="Rounded Rectangle 90"/>
            <p:cNvSpPr/>
            <p:nvPr/>
          </p:nvSpPr>
          <p:spPr bwMode="auto">
            <a:xfrm>
              <a:off x="3808412"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grpSp>
        <p:nvGrpSpPr>
          <p:cNvPr id="93" name="Group 92"/>
          <p:cNvGrpSpPr/>
          <p:nvPr/>
        </p:nvGrpSpPr>
        <p:grpSpPr>
          <a:xfrm>
            <a:off x="6166186" y="896700"/>
            <a:ext cx="2211227" cy="1486146"/>
            <a:chOff x="6166186" y="3738997"/>
            <a:chExt cx="2211227" cy="1486146"/>
          </a:xfrm>
        </p:grpSpPr>
        <p:sp>
          <p:nvSpPr>
            <p:cNvPr id="94" name="Rounded Rectangle 93"/>
            <p:cNvSpPr/>
            <p:nvPr/>
          </p:nvSpPr>
          <p:spPr bwMode="auto">
            <a:xfrm>
              <a:off x="61661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3012" y="3864023"/>
              <a:ext cx="692412" cy="626332"/>
            </a:xfrm>
            <a:prstGeom prst="rect">
              <a:avLst/>
            </a:prstGeom>
          </p:spPr>
        </p:pic>
      </p:grpSp>
      <p:grpSp>
        <p:nvGrpSpPr>
          <p:cNvPr id="96" name="Group 95"/>
          <p:cNvGrpSpPr/>
          <p:nvPr/>
        </p:nvGrpSpPr>
        <p:grpSpPr>
          <a:xfrm>
            <a:off x="8528386" y="896700"/>
            <a:ext cx="2211227" cy="1486146"/>
            <a:chOff x="8528386" y="3738997"/>
            <a:chExt cx="2211227" cy="1486146"/>
          </a:xfrm>
        </p:grpSpPr>
        <p:sp>
          <p:nvSpPr>
            <p:cNvPr id="97" name="Rounded Rectangle 96"/>
            <p:cNvSpPr/>
            <p:nvPr/>
          </p:nvSpPr>
          <p:spPr bwMode="auto">
            <a:xfrm>
              <a:off x="8528386" y="3738997"/>
              <a:ext cx="2211227" cy="1486146"/>
            </a:xfrm>
            <a:prstGeom prst="roundRect">
              <a:avLst>
                <a:gd name="adj" fmla="val 568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5212" y="3864023"/>
              <a:ext cx="692412" cy="626332"/>
            </a:xfrm>
            <a:prstGeom prst="rect">
              <a:avLst/>
            </a:prstGeom>
          </p:spPr>
        </p:pic>
      </p:grpSp>
      <p:grpSp>
        <p:nvGrpSpPr>
          <p:cNvPr id="15" name="Group 14"/>
          <p:cNvGrpSpPr/>
          <p:nvPr/>
        </p:nvGrpSpPr>
        <p:grpSpPr>
          <a:xfrm>
            <a:off x="3792774" y="3028345"/>
            <a:ext cx="2211227" cy="1486146"/>
            <a:chOff x="3854418" y="3028345"/>
            <a:chExt cx="2211227" cy="1486146"/>
          </a:xfrm>
        </p:grpSpPr>
        <p:grpSp>
          <p:nvGrpSpPr>
            <p:cNvPr id="128" name="Group 127"/>
            <p:cNvGrpSpPr/>
            <p:nvPr/>
          </p:nvGrpSpPr>
          <p:grpSpPr>
            <a:xfrm>
              <a:off x="3854418" y="3028345"/>
              <a:ext cx="2211227" cy="1486146"/>
              <a:chOff x="1446212" y="3738997"/>
              <a:chExt cx="2211227" cy="1486146"/>
            </a:xfrm>
          </p:grpSpPr>
          <p:sp>
            <p:nvSpPr>
              <p:cNvPr id="129" name="Rounded Rectangle 128"/>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142" name="TextBox 141"/>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16" name="Group 15"/>
          <p:cNvGrpSpPr/>
          <p:nvPr/>
        </p:nvGrpSpPr>
        <p:grpSpPr>
          <a:xfrm>
            <a:off x="6154974" y="3028345"/>
            <a:ext cx="2211227" cy="1486146"/>
            <a:chOff x="6216618" y="3028345"/>
            <a:chExt cx="2211227" cy="1486146"/>
          </a:xfrm>
        </p:grpSpPr>
        <p:grpSp>
          <p:nvGrpSpPr>
            <p:cNvPr id="131" name="Group 130"/>
            <p:cNvGrpSpPr/>
            <p:nvPr/>
          </p:nvGrpSpPr>
          <p:grpSpPr>
            <a:xfrm>
              <a:off x="6216618" y="3028345"/>
              <a:ext cx="2211227" cy="1486146"/>
              <a:chOff x="3808412" y="3738997"/>
              <a:chExt cx="2211227" cy="1486146"/>
            </a:xfrm>
          </p:grpSpPr>
          <p:sp>
            <p:nvSpPr>
              <p:cNvPr id="132" name="Rounded Rectangle 131"/>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143" name="TextBox 142"/>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grpSp>
        <p:nvGrpSpPr>
          <p:cNvPr id="14" name="Group 13"/>
          <p:cNvGrpSpPr/>
          <p:nvPr/>
        </p:nvGrpSpPr>
        <p:grpSpPr>
          <a:xfrm>
            <a:off x="2540230" y="5652132"/>
            <a:ext cx="7645400" cy="914096"/>
            <a:chOff x="2540230" y="5754872"/>
            <a:chExt cx="7645400" cy="914096"/>
          </a:xfrm>
        </p:grpSpPr>
        <p:sp>
          <p:nvSpPr>
            <p:cNvPr id="146" name="Rectangle 145"/>
            <p:cNvSpPr/>
            <p:nvPr/>
          </p:nvSpPr>
          <p:spPr bwMode="auto">
            <a:xfrm>
              <a:off x="2540230" y="6093147"/>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7" name="TextBox 146"/>
            <p:cNvSpPr txBox="1"/>
            <p:nvPr/>
          </p:nvSpPr>
          <p:spPr>
            <a:xfrm>
              <a:off x="9195030" y="5754872"/>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rgbClr val="5F5F5F">
                      <a:alpha val="99000"/>
                    </a:srgbClr>
                  </a:solidFill>
                  <a:latin typeface="Segoe UI Light" pitchFamily="34" charset="0"/>
                </a:rPr>
                <a:t>4</a:t>
              </a:r>
              <a:endParaRPr lang="en-US" sz="6600" dirty="0">
                <a:solidFill>
                  <a:srgbClr val="5F5F5F">
                    <a:alpha val="99000"/>
                  </a:srgbClr>
                </a:solidFill>
                <a:latin typeface="Segoe UI Light" pitchFamily="34" charset="0"/>
              </a:endParaRPr>
            </a:p>
          </p:txBody>
        </p:sp>
        <p:sp>
          <p:nvSpPr>
            <p:cNvPr id="148" name="Rectangle 147"/>
            <p:cNvSpPr/>
            <p:nvPr/>
          </p:nvSpPr>
          <p:spPr bwMode="auto">
            <a:xfrm>
              <a:off x="2543998" y="6093146"/>
              <a:ext cx="2705335" cy="26246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7" name="Group 36"/>
          <p:cNvGrpSpPr/>
          <p:nvPr/>
        </p:nvGrpSpPr>
        <p:grpSpPr>
          <a:xfrm>
            <a:off x="1415390" y="3028345"/>
            <a:ext cx="2211227" cy="1486146"/>
            <a:chOff x="3854418" y="3028345"/>
            <a:chExt cx="2211227" cy="1486146"/>
          </a:xfrm>
        </p:grpSpPr>
        <p:grpSp>
          <p:nvGrpSpPr>
            <p:cNvPr id="38" name="Group 37"/>
            <p:cNvGrpSpPr/>
            <p:nvPr/>
          </p:nvGrpSpPr>
          <p:grpSpPr>
            <a:xfrm>
              <a:off x="3854418" y="3028345"/>
              <a:ext cx="2211227" cy="1486146"/>
              <a:chOff x="1446212" y="3738997"/>
              <a:chExt cx="2211227" cy="1486146"/>
            </a:xfrm>
          </p:grpSpPr>
          <p:sp>
            <p:nvSpPr>
              <p:cNvPr id="40" name="Rounded Rectangle 39"/>
              <p:cNvSpPr/>
              <p:nvPr/>
            </p:nvSpPr>
            <p:spPr bwMode="auto">
              <a:xfrm>
                <a:off x="14462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3038" y="3864023"/>
                <a:ext cx="692412" cy="626332"/>
              </a:xfrm>
              <a:prstGeom prst="rect">
                <a:avLst/>
              </a:prstGeom>
            </p:spPr>
          </p:pic>
        </p:grpSp>
        <p:sp>
          <p:nvSpPr>
            <p:cNvPr id="39" name="TextBox 38"/>
            <p:cNvSpPr txBox="1"/>
            <p:nvPr/>
          </p:nvSpPr>
          <p:spPr>
            <a:xfrm>
              <a:off x="4034171" y="3895182"/>
              <a:ext cx="1869627" cy="517065"/>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12GB Cache</a:t>
              </a:r>
            </a:p>
            <a:p>
              <a:pPr>
                <a:lnSpc>
                  <a:spcPct val="80000"/>
                </a:lnSpc>
                <a:buSzPct val="80000"/>
              </a:pPr>
              <a:r>
                <a:rPr lang="en-US" sz="1800" dirty="0" smtClean="0">
                  <a:gradFill>
                    <a:gsLst>
                      <a:gs pos="0">
                        <a:srgbClr val="FFFFFF"/>
                      </a:gs>
                      <a:gs pos="100000">
                        <a:srgbClr val="FFFFFF"/>
                      </a:gs>
                    </a:gsLst>
                    <a:lin ang="5400000" scaled="0"/>
                  </a:gradFill>
                </a:rPr>
                <a:t>Worker Role</a:t>
              </a:r>
              <a:endParaRPr lang="en-US" sz="1800" dirty="0">
                <a:gradFill>
                  <a:gsLst>
                    <a:gs pos="0">
                      <a:srgbClr val="FFFFFF"/>
                    </a:gs>
                    <a:gs pos="100000">
                      <a:srgbClr val="FFFFFF"/>
                    </a:gs>
                  </a:gsLst>
                  <a:lin ang="5400000" scaled="0"/>
                </a:gradFill>
              </a:endParaRPr>
            </a:p>
          </p:txBody>
        </p:sp>
      </p:grpSp>
      <p:grpSp>
        <p:nvGrpSpPr>
          <p:cNvPr id="42" name="Group 41"/>
          <p:cNvGrpSpPr/>
          <p:nvPr/>
        </p:nvGrpSpPr>
        <p:grpSpPr>
          <a:xfrm>
            <a:off x="8516546" y="3028345"/>
            <a:ext cx="2211227" cy="1486146"/>
            <a:chOff x="6216618" y="3028345"/>
            <a:chExt cx="2211227" cy="1486146"/>
          </a:xfrm>
        </p:grpSpPr>
        <p:grpSp>
          <p:nvGrpSpPr>
            <p:cNvPr id="43" name="Group 42"/>
            <p:cNvGrpSpPr/>
            <p:nvPr/>
          </p:nvGrpSpPr>
          <p:grpSpPr>
            <a:xfrm>
              <a:off x="6216618" y="3028345"/>
              <a:ext cx="2211227" cy="1486146"/>
              <a:chOff x="3808412" y="3738997"/>
              <a:chExt cx="2211227" cy="1486146"/>
            </a:xfrm>
          </p:grpSpPr>
          <p:sp>
            <p:nvSpPr>
              <p:cNvPr id="45" name="Rounded Rectangle 44"/>
              <p:cNvSpPr/>
              <p:nvPr/>
            </p:nvSpPr>
            <p:spPr bwMode="auto">
              <a:xfrm>
                <a:off x="3808412" y="3738997"/>
                <a:ext cx="2211227" cy="1486146"/>
              </a:xfrm>
              <a:prstGeom prst="roundRect">
                <a:avLst>
                  <a:gd name="adj" fmla="val 5680"/>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5238" y="3864023"/>
                <a:ext cx="692412" cy="626332"/>
              </a:xfrm>
              <a:prstGeom prst="rect">
                <a:avLst/>
              </a:prstGeom>
            </p:spPr>
          </p:pic>
        </p:grpSp>
        <p:sp>
          <p:nvSpPr>
            <p:cNvPr id="44" name="TextBox 43"/>
            <p:cNvSpPr txBox="1"/>
            <p:nvPr/>
          </p:nvSpPr>
          <p:spPr>
            <a:xfrm>
              <a:off x="6391945" y="3895182"/>
              <a:ext cx="1869627" cy="517065"/>
            </a:xfrm>
            <a:prstGeom prst="rect">
              <a:avLst/>
            </a:prstGeom>
            <a:noFill/>
          </p:spPr>
          <p:txBody>
            <a:bodyPr wrap="square" lIns="0" tIns="0" rIns="0" bIns="0" rtlCol="0">
              <a:spAutoFit/>
            </a:bodyPr>
            <a:lstStyle/>
            <a:p>
              <a:pPr>
                <a:lnSpc>
                  <a:spcPct val="80000"/>
                </a:lnSpc>
                <a:buSzPct val="80000"/>
              </a:pPr>
              <a:r>
                <a:rPr lang="en-US" dirty="0">
                  <a:gradFill>
                    <a:gsLst>
                      <a:gs pos="0">
                        <a:srgbClr val="FFFFFF"/>
                      </a:gs>
                      <a:gs pos="100000">
                        <a:srgbClr val="FFFFFF"/>
                      </a:gs>
                    </a:gsLst>
                    <a:lin ang="5400000" scaled="0"/>
                  </a:gradFill>
                </a:rPr>
                <a:t>12GB Cache</a:t>
              </a:r>
            </a:p>
            <a:p>
              <a:pPr>
                <a:lnSpc>
                  <a:spcPct val="80000"/>
                </a:lnSpc>
                <a:buSzPct val="80000"/>
              </a:pPr>
              <a:r>
                <a:rPr lang="en-US" sz="1800" dirty="0">
                  <a:gradFill>
                    <a:gsLst>
                      <a:gs pos="0">
                        <a:srgbClr val="FFFFFF"/>
                      </a:gs>
                      <a:gs pos="100000">
                        <a:srgbClr val="FFFFFF"/>
                      </a:gs>
                    </a:gsLst>
                    <a:lin ang="5400000" scaled="0"/>
                  </a:gradFill>
                </a:rPr>
                <a:t>Worker Role</a:t>
              </a:r>
            </a:p>
          </p:txBody>
        </p:sp>
      </p:grpSp>
      <p:sp>
        <p:nvSpPr>
          <p:cNvPr id="47" name="TextBox 46"/>
          <p:cNvSpPr txBox="1"/>
          <p:nvPr/>
        </p:nvSpPr>
        <p:spPr>
          <a:xfrm>
            <a:off x="3472839" y="4733326"/>
            <a:ext cx="5340302" cy="393954"/>
          </a:xfrm>
          <a:prstGeom prst="rect">
            <a:avLst/>
          </a:prstGeom>
          <a:noFill/>
        </p:spPr>
        <p:txBody>
          <a:bodyPr wrap="square" lIns="0" tIns="0" rIns="0" bIns="0" rtlCol="0">
            <a:spAutoFit/>
          </a:bodyPr>
          <a:lstStyle/>
          <a:p>
            <a:pPr algn="ctr">
              <a:lnSpc>
                <a:spcPct val="80000"/>
              </a:lnSpc>
              <a:buSzPct val="80000"/>
            </a:pPr>
            <a:r>
              <a:rPr lang="en-US" sz="3200" dirty="0">
                <a:solidFill>
                  <a:srgbClr val="5F5F5F">
                    <a:alpha val="99000"/>
                  </a:srgbClr>
                </a:solidFill>
                <a:latin typeface="Segoe UI Light"/>
              </a:rPr>
              <a:t>48GB Distributed Cache</a:t>
            </a:r>
          </a:p>
        </p:txBody>
      </p:sp>
      <p:sp>
        <p:nvSpPr>
          <p:cNvPr id="48" name="Rectangle 47"/>
          <p:cNvSpPr/>
          <p:nvPr/>
        </p:nvSpPr>
        <p:spPr bwMode="auto">
          <a:xfrm>
            <a:off x="5238090" y="5837953"/>
            <a:ext cx="135293" cy="5286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43699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250"/>
                                        <p:tgtEl>
                                          <p:spTgt spid="37"/>
                                        </p:tgtEl>
                                        <p:attrNameLst>
                                          <p:attrName>ppt_x</p:attrName>
                                        </p:attrNameLst>
                                      </p:cBhvr>
                                      <p:tavLst>
                                        <p:tav tm="0">
                                          <p:val>
                                            <p:strVal val="#ppt_x+#ppt_w*1.125000"/>
                                          </p:val>
                                        </p:tav>
                                        <p:tav tm="100000">
                                          <p:val>
                                            <p:strVal val="#ppt_x"/>
                                          </p:val>
                                        </p:tav>
                                      </p:tavLst>
                                    </p:anim>
                                    <p:animEffect transition="in" filter="wipe(left)">
                                      <p:cBhvr>
                                        <p:cTn id="8" dur="1250"/>
                                        <p:tgtEl>
                                          <p:spTgt spid="37"/>
                                        </p:tgtEl>
                                      </p:cBhvr>
                                    </p:animEffect>
                                  </p:childTnLst>
                                </p:cTn>
                              </p:par>
                              <p:par>
                                <p:cTn id="9" presetID="12" presetClass="entr" presetSubtype="8"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250"/>
                                        <p:tgtEl>
                                          <p:spTgt spid="42"/>
                                        </p:tgtEl>
                                        <p:attrNameLst>
                                          <p:attrName>ppt_x</p:attrName>
                                        </p:attrNameLst>
                                      </p:cBhvr>
                                      <p:tavLst>
                                        <p:tav tm="0">
                                          <p:val>
                                            <p:strVal val="#ppt_x-#ppt_w*1.125000"/>
                                          </p:val>
                                        </p:tav>
                                        <p:tav tm="100000">
                                          <p:val>
                                            <p:strVal val="#ppt_x"/>
                                          </p:val>
                                        </p:tav>
                                      </p:tavLst>
                                    </p:anim>
                                    <p:animEffect transition="in" filter="wipe(right)">
                                      <p:cBhvr>
                                        <p:cTn id="12" dur="1250"/>
                                        <p:tgtEl>
                                          <p:spTgt spid="42"/>
                                        </p:tgtEl>
                                      </p:cBhvr>
                                    </p:animEffect>
                                  </p:childTnLst>
                                </p:cTn>
                              </p:par>
                            </p:childTnLst>
                          </p:cTn>
                        </p:par>
                        <p:par>
                          <p:cTn id="13" fill="hold">
                            <p:stCondLst>
                              <p:cond delay="1250"/>
                            </p:stCondLst>
                            <p:childTnLst>
                              <p:par>
                                <p:cTn id="14" presetID="10" presetClass="exit" presetSubtype="0" fill="hold" grpId="0" nodeType="afterEffect">
                                  <p:stCondLst>
                                    <p:cond delay="0"/>
                                  </p:stCondLst>
                                  <p:childTnLst>
                                    <p:animEffect transition="out" filter="fade">
                                      <p:cBhvr>
                                        <p:cTn id="15" dur="500"/>
                                        <p:tgtEl>
                                          <p:spTgt spid="83"/>
                                        </p:tgtEl>
                                      </p:cBhvr>
                                    </p:animEffect>
                                    <p:set>
                                      <p:cBhvr>
                                        <p:cTn id="16" dur="1" fill="hold">
                                          <p:stCondLst>
                                            <p:cond delay="499"/>
                                          </p:stCondLst>
                                        </p:cTn>
                                        <p:tgtEl>
                                          <p:spTgt spid="83"/>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4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381850" y="1958785"/>
            <a:ext cx="3208438" cy="320843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Identity</a:t>
            </a:r>
            <a:endParaRPr dirty="0">
              <a:solidFill>
                <a:srgbClr val="5F5F5F">
                  <a:alpha val="99000"/>
                </a:srgbClr>
              </a:solidFill>
            </a:endParaRPr>
          </a:p>
        </p:txBody>
      </p:sp>
      <p:sp>
        <p:nvSpPr>
          <p:cNvPr id="7" name="Content Placeholder 2"/>
          <p:cNvSpPr txBox="1">
            <a:spLocks/>
          </p:cNvSpPr>
          <p:nvPr/>
        </p:nvSpPr>
        <p:spPr>
          <a:xfrm>
            <a:off x="4686445" y="3286125"/>
            <a:ext cx="6380162" cy="169892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Integrate with enterprise identity</a:t>
            </a:r>
          </a:p>
          <a:p>
            <a:pPr marL="3175" indent="0">
              <a:lnSpc>
                <a:spcPct val="100000"/>
              </a:lnSpc>
              <a:buFont typeface="Arial" pitchFamily="34" charset="0"/>
              <a:buNone/>
            </a:pPr>
            <a:r>
              <a:rPr lang="en-US" sz="2400" dirty="0">
                <a:solidFill>
                  <a:srgbClr val="5F5F5F">
                    <a:alpha val="99000"/>
                  </a:srgbClr>
                </a:solidFill>
                <a:latin typeface="Segoe UI"/>
              </a:rPr>
              <a:t>Enable single sign-on within your apps</a:t>
            </a:r>
          </a:p>
          <a:p>
            <a:pPr marL="3175" indent="0">
              <a:lnSpc>
                <a:spcPct val="100000"/>
              </a:lnSpc>
              <a:buFont typeface="Arial" pitchFamily="34" charset="0"/>
              <a:buNone/>
            </a:pPr>
            <a:r>
              <a:rPr lang="en-US" sz="2400" dirty="0">
                <a:solidFill>
                  <a:srgbClr val="5F5F5F">
                    <a:alpha val="99000"/>
                  </a:srgbClr>
                </a:solidFill>
                <a:latin typeface="Segoe UI"/>
              </a:rPr>
              <a:t>Enterprise Graph REST API</a:t>
            </a:r>
          </a:p>
          <a:p>
            <a:pPr marL="3175" indent="0">
              <a:lnSpc>
                <a:spcPct val="100000"/>
              </a:lnSpc>
              <a:buFont typeface="Arial" pitchFamily="34" charset="0"/>
              <a:buNone/>
            </a:pPr>
            <a:r>
              <a:rPr lang="en-US" sz="2400" dirty="0">
                <a:solidFill>
                  <a:srgbClr val="5F5F5F">
                    <a:alpha val="99000"/>
                  </a:srgbClr>
                </a:solidFill>
                <a:latin typeface="Segoe UI"/>
              </a:rPr>
              <a:t>93% of Fortune 1000 use Active Directory</a:t>
            </a:r>
          </a:p>
        </p:txBody>
      </p:sp>
    </p:spTree>
    <p:extLst>
      <p:ext uri="{BB962C8B-B14F-4D97-AF65-F5344CB8AC3E}">
        <p14:creationId xmlns:p14="http://schemas.microsoft.com/office/powerpoint/2010/main" val="3084280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25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25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tretch>
            <a:fillRect/>
          </a:stretch>
        </p:blipFill>
        <p:spPr>
          <a:xfrm>
            <a:off x="1413473" y="2060513"/>
            <a:ext cx="2892488" cy="2892488"/>
          </a:xfrm>
          <a:prstGeom prst="rect">
            <a:avLst/>
          </a:prstGeom>
        </p:spPr>
      </p:pic>
      <p:sp>
        <p:nvSpPr>
          <p:cNvPr id="5" name="Title 1"/>
          <p:cNvSpPr txBox="1">
            <a:spLocks/>
          </p:cNvSpPr>
          <p:nvPr/>
        </p:nvSpPr>
        <p:spPr>
          <a:xfrm>
            <a:off x="4663440" y="2487168"/>
            <a:ext cx="636951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dirty="0" smtClean="0">
                <a:solidFill>
                  <a:srgbClr val="5F5F5F">
                    <a:alpha val="99000"/>
                  </a:srgbClr>
                </a:solidFill>
              </a:rPr>
              <a:t>Service </a:t>
            </a:r>
            <a:r>
              <a:rPr dirty="0">
                <a:solidFill>
                  <a:srgbClr val="5F5F5F">
                    <a:alpha val="99000"/>
                  </a:srgbClr>
                </a:solidFill>
              </a:rPr>
              <a:t>bus</a:t>
            </a:r>
          </a:p>
        </p:txBody>
      </p:sp>
      <p:sp>
        <p:nvSpPr>
          <p:cNvPr id="7" name="Content Placeholder 2"/>
          <p:cNvSpPr txBox="1">
            <a:spLocks/>
          </p:cNvSpPr>
          <p:nvPr/>
        </p:nvSpPr>
        <p:spPr>
          <a:xfrm>
            <a:off x="4686445" y="3286125"/>
            <a:ext cx="6380162" cy="125572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75" indent="0">
              <a:lnSpc>
                <a:spcPct val="100000"/>
              </a:lnSpc>
              <a:buFont typeface="Arial" pitchFamily="34" charset="0"/>
              <a:buNone/>
            </a:pPr>
            <a:r>
              <a:rPr lang="en-US" sz="2400" dirty="0">
                <a:solidFill>
                  <a:srgbClr val="5F5F5F">
                    <a:alpha val="99000"/>
                  </a:srgbClr>
                </a:solidFill>
                <a:latin typeface="Segoe UI"/>
              </a:rPr>
              <a:t>Secure messaging and relay capabilities</a:t>
            </a:r>
          </a:p>
          <a:p>
            <a:pPr marL="3175" indent="0">
              <a:lnSpc>
                <a:spcPct val="100000"/>
              </a:lnSpc>
              <a:buFont typeface="Arial" pitchFamily="34" charset="0"/>
              <a:buNone/>
            </a:pPr>
            <a:r>
              <a:rPr lang="en-US" sz="2400" dirty="0">
                <a:solidFill>
                  <a:srgbClr val="5F5F5F">
                    <a:alpha val="99000"/>
                  </a:srgbClr>
                </a:solidFill>
                <a:latin typeface="Segoe UI"/>
              </a:rPr>
              <a:t>Easily build hybrid apps</a:t>
            </a:r>
          </a:p>
          <a:p>
            <a:pPr marL="3175" indent="0">
              <a:lnSpc>
                <a:spcPct val="100000"/>
              </a:lnSpc>
              <a:buFont typeface="Arial" pitchFamily="34" charset="0"/>
              <a:buNone/>
            </a:pPr>
            <a:r>
              <a:rPr lang="en-US" sz="2400" dirty="0">
                <a:solidFill>
                  <a:srgbClr val="5F5F5F">
                    <a:alpha val="99000"/>
                  </a:srgbClr>
                </a:solidFill>
                <a:latin typeface="Segoe UI"/>
              </a:rPr>
              <a:t>Enable loosely coupled solutions</a:t>
            </a:r>
          </a:p>
        </p:txBody>
      </p:sp>
    </p:spTree>
    <p:extLst>
      <p:ext uri="{BB962C8B-B14F-4D97-AF65-F5344CB8AC3E}">
        <p14:creationId xmlns:p14="http://schemas.microsoft.com/office/powerpoint/2010/main" val="10240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25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25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25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25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25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25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933825" y="953994"/>
            <a:ext cx="7791199" cy="1962622"/>
            <a:chOff x="3933825" y="953994"/>
            <a:chExt cx="7791199" cy="1962622"/>
          </a:xfrm>
        </p:grpSpPr>
        <p:sp>
          <p:nvSpPr>
            <p:cNvPr id="4" name="Rounded Rectangle 3"/>
            <p:cNvSpPr/>
            <p:nvPr/>
          </p:nvSpPr>
          <p:spPr bwMode="auto">
            <a:xfrm>
              <a:off x="3933825" y="953994"/>
              <a:ext cx="7791199" cy="1962622"/>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0" name="TextBox 29"/>
            <p:cNvSpPr txBox="1"/>
            <p:nvPr/>
          </p:nvSpPr>
          <p:spPr>
            <a:xfrm>
              <a:off x="4098581" y="1093367"/>
              <a:ext cx="2615878"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a:t>
              </a:r>
              <a:endParaRPr lang="en-US" sz="1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73345"/>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42102" y="4797948"/>
                <a:ext cx="1025838" cy="1025838"/>
              </a:xfrm>
              <a:prstGeom prst="rect">
                <a:avLst/>
              </a:prstGeom>
            </p:spPr>
          </p:pic>
        </p:gr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dirty="0" smtClean="0">
                  <a:gradFill>
                    <a:gsLst>
                      <a:gs pos="0">
                        <a:srgbClr val="FFFFFF"/>
                      </a:gs>
                      <a:gs pos="100000">
                        <a:srgbClr val="FFFFFF"/>
                      </a:gs>
                    </a:gsLst>
                    <a:lin ang="5400000" scaled="0"/>
                  </a:gradFill>
                </a:rPr>
                <a:t>	</a:t>
              </a:r>
              <a:r>
                <a:rPr lang="en-US" dirty="0">
                  <a:gradFill>
                    <a:gsLst>
                      <a:gs pos="0">
                        <a:srgbClr val="FFFFFF"/>
                      </a:gs>
                      <a:gs pos="100000">
                        <a:srgbClr val="FFFFFF"/>
                      </a:gs>
                    </a:gsLst>
                    <a:lin ang="5400000" scaled="0"/>
                  </a:gradFill>
                </a:rPr>
                <a:t>C</a:t>
              </a:r>
              <a:r>
                <a:rPr lang="en-US" dirty="0" smtClean="0">
                  <a:gradFill>
                    <a:gsLst>
                      <a:gs pos="0">
                        <a:srgbClr val="FFFFFF"/>
                      </a:gs>
                      <a:gs pos="100000">
                        <a:srgbClr val="FFFFFF"/>
                      </a:gs>
                    </a:gsLst>
                    <a:lin ang="5400000" scaled="0"/>
                  </a:gradFill>
                </a:rPr>
                <a:t>loud </a:t>
              </a:r>
              <a:r>
                <a:rPr lang="en-US" dirty="0">
                  <a:gradFill>
                    <a:gsLst>
                      <a:gs pos="0">
                        <a:srgbClr val="FFFFFF"/>
                      </a:gs>
                      <a:gs pos="100000">
                        <a:srgbClr val="FFFFFF"/>
                      </a:gs>
                    </a:gsLst>
                    <a:lin ang="5400000" scaled="0"/>
                  </a:gradFill>
                </a:rPr>
                <a:t>a</a:t>
              </a:r>
              <a:r>
                <a:rPr lang="en-US" dirty="0" smtClean="0">
                  <a:gradFill>
                    <a:gsLst>
                      <a:gs pos="0">
                        <a:srgbClr val="FFFFFF"/>
                      </a:gs>
                      <a:gs pos="100000">
                        <a:srgbClr val="FFFFFF"/>
                      </a:gs>
                    </a:gsLst>
                    <a:lin ang="5400000" scaled="0"/>
                  </a:gradFill>
                </a:rPr>
                <a:t>pplication</a:t>
              </a:r>
            </a:p>
          </p:txBody>
        </p:sp>
      </p:grpSp>
      <p:sp>
        <p:nvSpPr>
          <p:cNvPr id="42" name="Down Arrow 41"/>
          <p:cNvSpPr/>
          <p:nvPr/>
        </p:nvSpPr>
        <p:spPr bwMode="auto">
          <a:xfrm rot="16200000">
            <a:off x="3377797" y="1217047"/>
            <a:ext cx="480736" cy="1630523"/>
          </a:xfrm>
          <a:prstGeom prst="downArrow">
            <a:avLst>
              <a:gd name="adj1" fmla="val 42122"/>
              <a:gd name="adj2" fmla="val 62085"/>
            </a:avLst>
          </a:pr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5" name="Group 4"/>
          <p:cNvGrpSpPr/>
          <p:nvPr/>
        </p:nvGrpSpPr>
        <p:grpSpPr>
          <a:xfrm>
            <a:off x="4367099" y="3379209"/>
            <a:ext cx="2524447" cy="737755"/>
            <a:chOff x="4367099" y="3379209"/>
            <a:chExt cx="2524447" cy="737755"/>
          </a:xfrm>
        </p:grpSpPr>
        <p:pic>
          <p:nvPicPr>
            <p:cNvPr id="25" name="Picture 24"/>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67099" y="3379209"/>
              <a:ext cx="737755" cy="737755"/>
            </a:xfrm>
            <a:prstGeom prst="rect">
              <a:avLst/>
            </a:prstGeom>
          </p:spPr>
        </p:pic>
        <p:sp>
          <p:nvSpPr>
            <p:cNvPr id="32" name="TextBox 31"/>
            <p:cNvSpPr txBox="1"/>
            <p:nvPr/>
          </p:nvSpPr>
          <p:spPr>
            <a:xfrm>
              <a:off x="5248252" y="3651932"/>
              <a:ext cx="1643294"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Internet</a:t>
              </a:r>
              <a:endParaRPr lang="en-US" sz="2000" dirty="0">
                <a:gradFill>
                  <a:gsLst>
                    <a:gs pos="0">
                      <a:srgbClr val="FFFFFF"/>
                    </a:gs>
                    <a:gs pos="100000">
                      <a:srgbClr val="FFFFFF"/>
                    </a:gs>
                  </a:gsLst>
                  <a:lin ang="5400000" scaled="0"/>
                </a:gradFill>
              </a:endParaRPr>
            </a:p>
          </p:txBody>
        </p:sp>
      </p:grpSp>
      <p:sp>
        <p:nvSpPr>
          <p:cNvPr id="27" name="Down Arrow 26"/>
          <p:cNvSpPr/>
          <p:nvPr/>
        </p:nvSpPr>
        <p:spPr bwMode="auto">
          <a:xfrm rot="16200000">
            <a:off x="6722111" y="1745110"/>
            <a:ext cx="480736" cy="569540"/>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9" name="Down Arrow 28"/>
          <p:cNvSpPr/>
          <p:nvPr/>
        </p:nvSpPr>
        <p:spPr bwMode="auto">
          <a:xfrm rot="10800000">
            <a:off x="9985951" y="2800348"/>
            <a:ext cx="480736" cy="2238376"/>
          </a:xfrm>
          <a:prstGeom prst="downArrow">
            <a:avLst>
              <a:gd name="adj1" fmla="val 42122"/>
              <a:gd name="adj2" fmla="val 6208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2" name="Group 1"/>
          <p:cNvGrpSpPr/>
          <p:nvPr/>
        </p:nvGrpSpPr>
        <p:grpSpPr>
          <a:xfrm>
            <a:off x="3933825" y="4524375"/>
            <a:ext cx="7791199" cy="1771650"/>
            <a:chOff x="3933825" y="4524375"/>
            <a:chExt cx="7791199" cy="1771650"/>
          </a:xfrm>
        </p:grpSpPr>
        <p:sp>
          <p:nvSpPr>
            <p:cNvPr id="36" name="Rounded Rectangle 35"/>
            <p:cNvSpPr/>
            <p:nvPr/>
          </p:nvSpPr>
          <p:spPr bwMode="auto">
            <a:xfrm>
              <a:off x="3933825" y="4524375"/>
              <a:ext cx="7791199" cy="1771650"/>
            </a:xfrm>
            <a:prstGeom prst="roundRect">
              <a:avLst>
                <a:gd name="adj" fmla="val 7482"/>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6" name="TextBox 25"/>
            <p:cNvSpPr txBox="1"/>
            <p:nvPr/>
          </p:nvSpPr>
          <p:spPr>
            <a:xfrm>
              <a:off x="4098581" y="4659683"/>
              <a:ext cx="2615878" cy="221599"/>
            </a:xfrm>
            <a:prstGeom prst="rect">
              <a:avLst/>
            </a:prstGeom>
            <a:noFill/>
          </p:spPr>
          <p:txBody>
            <a:bodyPr wrap="square" lIns="0" tIns="0" rIns="0" bIns="0" rtlCol="0">
              <a:spAutoFit/>
            </a:bodyPr>
            <a:lstStyle/>
            <a:p>
              <a:pPr>
                <a:lnSpc>
                  <a:spcPct val="80000"/>
                </a:lnSpc>
                <a:buSzPct val="80000"/>
              </a:pPr>
              <a:r>
                <a:rPr lang="en-US" sz="1800" dirty="0">
                  <a:gradFill>
                    <a:gsLst>
                      <a:gs pos="0">
                        <a:srgbClr val="FFFFFF"/>
                      </a:gs>
                      <a:gs pos="100000">
                        <a:srgbClr val="FFFFFF"/>
                      </a:gs>
                    </a:gsLst>
                    <a:lin ang="5400000" scaled="0"/>
                  </a:gradFill>
                </a:rPr>
                <a:t>Enterprise</a:t>
              </a:r>
            </a:p>
          </p:txBody>
        </p:sp>
        <p:grpSp>
          <p:nvGrpSpPr>
            <p:cNvPr id="58" name="Group 57"/>
            <p:cNvGrpSpPr/>
            <p:nvPr/>
          </p:nvGrpSpPr>
          <p:grpSpPr>
            <a:xfrm>
              <a:off x="7129727" y="4947960"/>
              <a:ext cx="4272237" cy="1111032"/>
              <a:chOff x="3093834" y="4675909"/>
              <a:chExt cx="4281056" cy="1633450"/>
            </a:xfrm>
          </p:grpSpPr>
          <p:sp>
            <p:nvSpPr>
              <p:cNvPr id="59" name="Rectangle 58"/>
              <p:cNvSpPr/>
              <p:nvPr/>
            </p:nvSpPr>
            <p:spPr bwMode="auto">
              <a:xfrm>
                <a:off x="3093834" y="4675909"/>
                <a:ext cx="4281056" cy="16334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478182" y="4913780"/>
                <a:ext cx="2638462" cy="1085991"/>
              </a:xfrm>
              <a:prstGeom prst="rect">
                <a:avLst/>
              </a:prstGeom>
              <a:noFill/>
            </p:spPr>
            <p:txBody>
              <a:bodyPr wrap="square" lIns="0" tIns="0" rIns="0" bIns="0" rtlCol="0">
                <a:spAutoFit/>
              </a:bodyPr>
              <a:lstStyle/>
              <a:p>
                <a:pPr>
                  <a:buSzPct val="80000"/>
                </a:pPr>
                <a:r>
                  <a:rPr lang="en-US" dirty="0" smtClean="0">
                    <a:gradFill>
                      <a:gsLst>
                        <a:gs pos="0">
                          <a:srgbClr val="FFFFFF"/>
                        </a:gs>
                        <a:gs pos="100000">
                          <a:srgbClr val="FFFFFF"/>
                        </a:gs>
                      </a:gsLst>
                      <a:lin ang="5400000" scaled="0"/>
                    </a:gradFill>
                  </a:rPr>
                  <a:t>App behind</a:t>
                </a:r>
                <a:br>
                  <a:rPr lang="en-US" dirty="0" smtClean="0">
                    <a:gradFill>
                      <a:gsLst>
                        <a:gs pos="0">
                          <a:srgbClr val="FFFFFF"/>
                        </a:gs>
                        <a:gs pos="100000">
                          <a:srgbClr val="FFFFFF"/>
                        </a:gs>
                      </a:gsLst>
                      <a:lin ang="5400000" scaled="0"/>
                    </a:gradFill>
                  </a:rPr>
                </a:br>
                <a:r>
                  <a:rPr lang="en-US" dirty="0" smtClean="0">
                    <a:gradFill>
                      <a:gsLst>
                        <a:gs pos="0">
                          <a:srgbClr val="FFFFFF"/>
                        </a:gs>
                        <a:gs pos="100000">
                          <a:srgbClr val="FFFFFF"/>
                        </a:gs>
                      </a:gsLst>
                      <a:lin ang="5400000" scaled="0"/>
                    </a:gradFill>
                  </a:rPr>
                  <a:t>firewall</a:t>
                </a:r>
                <a:endParaRPr lang="en-US" dirty="0">
                  <a:gradFill>
                    <a:gsLst>
                      <a:gs pos="0">
                        <a:srgbClr val="FFFFFF"/>
                      </a:gs>
                      <a:gs pos="100000">
                        <a:srgbClr val="FFFFFF"/>
                      </a:gs>
                    </a:gsLst>
                    <a:lin ang="5400000" scaled="0"/>
                  </a:gradFill>
                </a:endParaRPr>
              </a:p>
            </p:txBody>
          </p:sp>
        </p:grpSp>
        <p:pic>
          <p:nvPicPr>
            <p:cNvPr id="2050" name="Picture 2" descr="C:\Users\Jonahs\Dropbox\Critical Resources\Helveticons Basic\Png\512x512\Terminal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1831" y="4897011"/>
              <a:ext cx="1188573" cy="11885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76618" y="5109754"/>
              <a:ext cx="737955" cy="1075711"/>
            </a:xfrm>
            <a:prstGeom prst="rect">
              <a:avLst/>
            </a:prstGeom>
          </p:spPr>
        </p:pic>
        <p:pic>
          <p:nvPicPr>
            <p:cNvPr id="24" name="Picture 23"/>
            <p:cNvPicPr>
              <a:picLocks noChangeAspect="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40652" y="4881282"/>
              <a:ext cx="1385554" cy="1385554"/>
            </a:xfrm>
            <a:prstGeom prst="rect">
              <a:avLst/>
            </a:prstGeom>
          </p:spPr>
        </p:pic>
      </p:grpSp>
      <p:pic>
        <p:nvPicPr>
          <p:cNvPr id="28" name="Picture 27"/>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375787" y="953994"/>
            <a:ext cx="1451751" cy="2322802"/>
          </a:xfrm>
          <a:prstGeom prst="rect">
            <a:avLst/>
          </a:prstGeom>
        </p:spPr>
      </p:pic>
    </p:spTree>
    <p:extLst>
      <p:ext uri="{BB962C8B-B14F-4D97-AF65-F5344CB8AC3E}">
        <p14:creationId xmlns:p14="http://schemas.microsoft.com/office/powerpoint/2010/main" val="1790175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anim calcmode="lin" valueType="num">
                                      <p:cBhvr>
                                        <p:cTn id="11" dur="500" fill="hold"/>
                                        <p:tgtEl>
                                          <p:spTgt spid="28"/>
                                        </p:tgtEl>
                                        <p:attrNameLst>
                                          <p:attrName>ppt_x</p:attrName>
                                        </p:attrNameLst>
                                      </p:cBhvr>
                                      <p:tavLst>
                                        <p:tav tm="0">
                                          <p:val>
                                            <p:strVal val="#ppt_x"/>
                                          </p:val>
                                        </p:tav>
                                        <p:tav tm="100000">
                                          <p:val>
                                            <p:strVal val="#ppt_x"/>
                                          </p:val>
                                        </p:tav>
                                      </p:tavLst>
                                    </p:anim>
                                    <p:anim calcmode="lin" valueType="num">
                                      <p:cBhvr>
                                        <p:cTn id="1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25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000"/>
                                        <p:tgtEl>
                                          <p:spTgt spid="29"/>
                                        </p:tgtEl>
                                      </p:cBhvr>
                                    </p:animEffect>
                                    <p:anim calcmode="lin" valueType="num">
                                      <p:cBhvr>
                                        <p:cTn id="27" dur="1000" fill="hold"/>
                                        <p:tgtEl>
                                          <p:spTgt spid="29"/>
                                        </p:tgtEl>
                                        <p:attrNameLst>
                                          <p:attrName>ppt_x</p:attrName>
                                        </p:attrNameLst>
                                      </p:cBhvr>
                                      <p:tavLst>
                                        <p:tav tm="0">
                                          <p:val>
                                            <p:strVal val="#ppt_x"/>
                                          </p:val>
                                        </p:tav>
                                        <p:tav tm="100000">
                                          <p:val>
                                            <p:strVal val="#ppt_x"/>
                                          </p:val>
                                        </p:tav>
                                      </p:tavLst>
                                    </p:anim>
                                    <p:anim calcmode="lin" valueType="num">
                                      <p:cBhvr>
                                        <p:cTn id="28" dur="1000" fill="hold"/>
                                        <p:tgtEl>
                                          <p:spTgt spid="29"/>
                                        </p:tgtEl>
                                        <p:attrNameLst>
                                          <p:attrName>ppt_y</p:attrName>
                                        </p:attrNameLst>
                                      </p:cBhvr>
                                      <p:tavLst>
                                        <p:tav tm="0">
                                          <p:val>
                                            <p:strVal val="#ppt_y+.1"/>
                                          </p:val>
                                        </p:tav>
                                        <p:tav tm="100000">
                                          <p:val>
                                            <p:strVal val="#ppt_y"/>
                                          </p:val>
                                        </p:tav>
                                      </p:tavLst>
                                    </p:anim>
                                  </p:childTnLst>
                                </p:cTn>
                              </p:par>
                              <p:par>
                                <p:cTn id="29" presetID="22" presetClass="entr" presetSubtype="8"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wipe(left)">
                                      <p:cBhvr>
                                        <p:cTn id="3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7"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2455230"/>
            <a:ext cx="9415015" cy="2104837"/>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solidFill>
                <a:srgbClr val="00AEEF">
                  <a:alpha val="99000"/>
                </a:srgbClr>
              </a:solidFill>
            </a:endParaRPr>
          </a:p>
        </p:txBody>
      </p:sp>
      <p:sp>
        <p:nvSpPr>
          <p:cNvPr id="2" name="Title 1"/>
          <p:cNvSpPr>
            <a:spLocks noGrp="1"/>
          </p:cNvSpPr>
          <p:nvPr>
            <p:ph type="title"/>
          </p:nvPr>
        </p:nvSpPr>
        <p:spPr>
          <a:xfrm>
            <a:off x="978694" y="3009051"/>
            <a:ext cx="10237787" cy="997196"/>
          </a:xfrm>
        </p:spPr>
        <p:txBody>
          <a:bodyPr/>
          <a:lstStyle/>
          <a:p>
            <a:r>
              <a:rPr lang="en-US" dirty="0"/>
              <a:t>Service bus relay</a:t>
            </a:r>
          </a:p>
        </p:txBody>
      </p:sp>
      <p:grpSp>
        <p:nvGrpSpPr>
          <p:cNvPr id="4" name="Group 3"/>
          <p:cNvGrpSpPr/>
          <p:nvPr/>
        </p:nvGrpSpPr>
        <p:grpSpPr>
          <a:xfrm>
            <a:off x="9403182" y="1447801"/>
            <a:ext cx="17330318" cy="4119696"/>
            <a:chOff x="7466012" y="1821191"/>
            <a:chExt cx="17330318" cy="4119696"/>
          </a:xfrm>
        </p:grpSpPr>
        <p:sp>
          <p:nvSpPr>
            <p:cNvPr id="16" name="Rectangle 15"/>
            <p:cNvSpPr/>
            <p:nvPr/>
          </p:nvSpPr>
          <p:spPr bwMode="auto">
            <a:xfrm>
              <a:off x="9643642" y="1821191"/>
              <a:ext cx="15152688" cy="411969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4" name="Rectangle 13"/>
            <p:cNvSpPr/>
            <p:nvPr/>
          </p:nvSpPr>
          <p:spPr bwMode="auto">
            <a:xfrm>
              <a:off x="7466012" y="2828620"/>
              <a:ext cx="2253803" cy="210483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0" rIns="91436" bIns="91440" numCol="1" rtlCol="0" anchor="b" anchorCtr="0" compatLnSpc="1">
              <a:prstTxWarp prst="textNoShape">
                <a:avLst/>
              </a:prstTxWarp>
            </a:bodyPr>
            <a:lstStyle/>
            <a:p>
              <a:pPr defTabSz="914099" fontAlgn="base">
                <a:spcBef>
                  <a:spcPct val="0"/>
                </a:spcBef>
                <a:spcAft>
                  <a:spcPct val="0"/>
                </a:spcAft>
              </a:pPr>
              <a:r>
                <a:rPr lang="en-US" sz="2200" dirty="0" smtClean="0">
                  <a:solidFill>
                    <a:srgbClr val="00AEEF">
                      <a:alpha val="99000"/>
                    </a:srgbClr>
                  </a:solidFill>
                </a:rPr>
                <a:t>Demo</a:t>
              </a:r>
            </a:p>
          </p:txBody>
        </p:sp>
        <p:sp>
          <p:nvSpPr>
            <p:cNvPr id="10" name="Rounded Rectangle 29"/>
            <p:cNvSpPr/>
            <p:nvPr/>
          </p:nvSpPr>
          <p:spPr bwMode="black">
            <a:xfrm>
              <a:off x="8295284" y="3274791"/>
              <a:ext cx="595259" cy="121249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800"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563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38169" y="2608711"/>
            <a:ext cx="4763322" cy="1495794"/>
          </a:xfrm>
        </p:spPr>
        <p:txBody>
          <a:bodyPr/>
          <a:lstStyle/>
          <a:p>
            <a:r>
              <a:rPr lang="en-US" dirty="0" smtClean="0"/>
              <a:t>Application</a:t>
            </a:r>
            <a:br>
              <a:rPr lang="en-US" dirty="0" smtClean="0"/>
            </a:br>
            <a:r>
              <a:rPr lang="en-US" dirty="0" smtClean="0"/>
              <a:t>building</a:t>
            </a:r>
            <a:r>
              <a:rPr lang="en-US" dirty="0"/>
              <a:t> </a:t>
            </a:r>
            <a:r>
              <a:rPr lang="en-US" dirty="0" smtClean="0"/>
              <a:t>blocks</a:t>
            </a:r>
            <a:endParaRPr lang="en-US" dirty="0"/>
          </a:p>
        </p:txBody>
      </p:sp>
      <p:grpSp>
        <p:nvGrpSpPr>
          <p:cNvPr id="37" name="Group 36"/>
          <p:cNvGrpSpPr/>
          <p:nvPr/>
        </p:nvGrpSpPr>
        <p:grpSpPr>
          <a:xfrm>
            <a:off x="5674401" y="622717"/>
            <a:ext cx="1896557" cy="1772642"/>
            <a:chOff x="5665775" y="2466267"/>
            <a:chExt cx="1896557" cy="1772642"/>
          </a:xfrm>
        </p:grpSpPr>
        <p:sp>
          <p:nvSpPr>
            <p:cNvPr id="17" name="Rectangle 16"/>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Storage</a:t>
              </a:r>
            </a:p>
          </p:txBody>
        </p:sp>
        <p:pic>
          <p:nvPicPr>
            <p:cNvPr id="1026"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1737675" y="622717"/>
            <a:ext cx="1896557" cy="1772642"/>
            <a:chOff x="1685919" y="596839"/>
            <a:chExt cx="1896557" cy="1772642"/>
          </a:xfrm>
        </p:grpSpPr>
        <p:sp>
          <p:nvSpPr>
            <p:cNvPr id="8" name="Rectangle 7"/>
            <p:cNvSpPr/>
            <p:nvPr/>
          </p:nvSpPr>
          <p:spPr bwMode="auto">
            <a:xfrm>
              <a:off x="1685919"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Big data</a:t>
              </a:r>
            </a:p>
          </p:txBody>
        </p:sp>
        <p:pic>
          <p:nvPicPr>
            <p:cNvPr id="1027"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2075"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5673977" y="2467965"/>
            <a:ext cx="1896557" cy="1772642"/>
            <a:chOff x="3671322" y="4341709"/>
            <a:chExt cx="1896557" cy="1772642"/>
          </a:xfrm>
        </p:grpSpPr>
        <p:sp>
          <p:nvSpPr>
            <p:cNvPr id="26" name="Rectangle 25"/>
            <p:cNvSpPr/>
            <p:nvPr/>
          </p:nvSpPr>
          <p:spPr bwMode="auto">
            <a:xfrm>
              <a:off x="3671322"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Caching</a:t>
              </a:r>
            </a:p>
          </p:txBody>
        </p:sp>
        <p:pic>
          <p:nvPicPr>
            <p:cNvPr id="1028"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856" y="464308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p:cNvGrpSpPr/>
          <p:nvPr/>
        </p:nvGrpSpPr>
        <p:grpSpPr>
          <a:xfrm>
            <a:off x="5673978" y="4315831"/>
            <a:ext cx="1896557" cy="1772642"/>
            <a:chOff x="5656726" y="4341709"/>
            <a:chExt cx="1896557" cy="1772642"/>
          </a:xfrm>
        </p:grpSpPr>
        <p:sp>
          <p:nvSpPr>
            <p:cNvPr id="29" name="Rectangle 28"/>
            <p:cNvSpPr/>
            <p:nvPr/>
          </p:nvSpPr>
          <p:spPr bwMode="auto">
            <a:xfrm>
              <a:off x="5656726"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CDN</a:t>
              </a:r>
            </a:p>
          </p:txBody>
        </p:sp>
        <p:pic>
          <p:nvPicPr>
            <p:cNvPr id="1029"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9260"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3705827" y="622717"/>
            <a:ext cx="1896557" cy="1772642"/>
            <a:chOff x="3671323" y="596839"/>
            <a:chExt cx="1896557" cy="1772642"/>
          </a:xfrm>
        </p:grpSpPr>
        <p:sp>
          <p:nvSpPr>
            <p:cNvPr id="11" name="Rectangle 10"/>
            <p:cNvSpPr/>
            <p:nvPr/>
          </p:nvSpPr>
          <p:spPr bwMode="auto">
            <a:xfrm>
              <a:off x="3671323"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Database</a:t>
              </a:r>
            </a:p>
          </p:txBody>
        </p:sp>
        <p:pic>
          <p:nvPicPr>
            <p:cNvPr id="1030"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3856" y="92678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628379" y="2467965"/>
            <a:ext cx="1896557" cy="1772642"/>
            <a:chOff x="9645631" y="2476591"/>
            <a:chExt cx="1896557" cy="1772642"/>
          </a:xfrm>
        </p:grpSpPr>
        <p:sp>
          <p:nvSpPr>
            <p:cNvPr id="23" name="Rectangle 22"/>
            <p:cNvSpPr/>
            <p:nvPr/>
          </p:nvSpPr>
          <p:spPr bwMode="auto">
            <a:xfrm>
              <a:off x="9645631" y="2476591"/>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Identity</a:t>
              </a:r>
            </a:p>
          </p:txBody>
        </p:sp>
        <p:pic>
          <p:nvPicPr>
            <p:cNvPr id="1031"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8165" y="270556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3705827" y="4315831"/>
            <a:ext cx="1896557" cy="1772642"/>
            <a:chOff x="5665775" y="596839"/>
            <a:chExt cx="1896557" cy="1772642"/>
          </a:xfrm>
        </p:grpSpPr>
        <p:sp>
          <p:nvSpPr>
            <p:cNvPr id="14" name="Rectangle 13"/>
            <p:cNvSpPr/>
            <p:nvPr/>
          </p:nvSpPr>
          <p:spPr bwMode="auto">
            <a:xfrm>
              <a:off x="5665775" y="59683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Media</a:t>
              </a:r>
            </a:p>
          </p:txBody>
        </p:sp>
        <p:pic>
          <p:nvPicPr>
            <p:cNvPr id="1032" name="Picture 8" descr="C:\Users\Jonahs\Dropbox\Projects SCOTT\MEET Windows Azure\source\Background\tile-icon-medi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309" y="898212"/>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7651179" y="2466267"/>
            <a:ext cx="1896557" cy="1772642"/>
            <a:chOff x="7651179" y="2466267"/>
            <a:chExt cx="1896557" cy="1772642"/>
          </a:xfrm>
        </p:grpSpPr>
        <p:sp>
          <p:nvSpPr>
            <p:cNvPr id="20" name="Rectangle 19"/>
            <p:cNvSpPr/>
            <p:nvPr/>
          </p:nvSpPr>
          <p:spPr bwMode="auto">
            <a:xfrm>
              <a:off x="7651179"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Messaging</a:t>
              </a:r>
            </a:p>
          </p:txBody>
        </p:sp>
        <p:pic>
          <p:nvPicPr>
            <p:cNvPr id="1033" name="Picture 9" descr="C:\Users\Jonahs\Dropbox\Projects SCOTT\MEET Windows Azure\source\Background\tile-icon-messaging.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73712"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7651178" y="4315831"/>
            <a:ext cx="1896557" cy="1772642"/>
            <a:chOff x="7651178" y="4341709"/>
            <a:chExt cx="1896557" cy="1772642"/>
          </a:xfrm>
        </p:grpSpPr>
        <p:sp>
          <p:nvSpPr>
            <p:cNvPr id="32" name="Rectangle 31"/>
            <p:cNvSpPr/>
            <p:nvPr/>
          </p:nvSpPr>
          <p:spPr bwMode="auto">
            <a:xfrm>
              <a:off x="7651178" y="4341709"/>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Networking</a:t>
              </a:r>
            </a:p>
          </p:txBody>
        </p:sp>
        <p:pic>
          <p:nvPicPr>
            <p:cNvPr id="1034" name="Picture 10" descr="C:\Users\Jonahs\Dropbox\Projects SCOTT\MEET Windows Azure\source\Background\tile-icon-network.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73712" y="4671657"/>
              <a:ext cx="851488" cy="8514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7659356" y="622717"/>
            <a:ext cx="1896557" cy="1772642"/>
            <a:chOff x="5665775" y="2466267"/>
            <a:chExt cx="1896557" cy="1772642"/>
          </a:xfrm>
        </p:grpSpPr>
        <p:sp>
          <p:nvSpPr>
            <p:cNvPr id="31" name="Rectangle 30"/>
            <p:cNvSpPr/>
            <p:nvPr/>
          </p:nvSpPr>
          <p:spPr bwMode="auto">
            <a:xfrm>
              <a:off x="5665775" y="2466267"/>
              <a:ext cx="1896557" cy="177264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91440" rIns="91436" bIns="91440" numCol="1" rtlCol="0" anchor="b" anchorCtr="0" compatLnSpc="1">
              <a:prstTxWarp prst="textNoShape">
                <a:avLst/>
              </a:prstTxWarp>
            </a:bodyPr>
            <a:lstStyle/>
            <a:p>
              <a:pPr defTabSz="914099" fontAlgn="base">
                <a:spcBef>
                  <a:spcPct val="0"/>
                </a:spcBef>
                <a:spcAft>
                  <a:spcPct val="0"/>
                </a:spcAft>
              </a:pPr>
              <a:r>
                <a:rPr lang="en-US" dirty="0">
                  <a:gradFill>
                    <a:gsLst>
                      <a:gs pos="0">
                        <a:srgbClr val="FFFFFF"/>
                      </a:gs>
                      <a:gs pos="100000">
                        <a:srgbClr val="FFFFFF"/>
                      </a:gs>
                    </a:gsLst>
                    <a:lin ang="5400000" scaled="0"/>
                  </a:gradFill>
                </a:rPr>
                <a:t>Traffic</a:t>
              </a:r>
            </a:p>
          </p:txBody>
        </p:sp>
        <p:pic>
          <p:nvPicPr>
            <p:cNvPr id="33"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6188309" y="2751666"/>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789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1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15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20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3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35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par>
                                <p:cTn id="26" presetID="10" presetClass="entr" presetSubtype="0" fill="hold" nodeType="withEffect">
                                  <p:stCondLst>
                                    <p:cond delay="4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45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nodeType="withEffect">
                                  <p:stCondLst>
                                    <p:cond delay="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smtClean="0">
                <a:solidFill>
                  <a:srgbClr val="00B0F0"/>
                </a:solidFill>
              </a:rPr>
              <a:t>Scenarios</a:t>
            </a:r>
            <a:endParaRPr lang="en-US" dirty="0">
              <a:solidFill>
                <a:srgbClr val="00B0F0"/>
              </a:solidFill>
            </a:endParaRPr>
          </a:p>
        </p:txBody>
      </p:sp>
      <p:sp>
        <p:nvSpPr>
          <p:cNvPr id="3" name="Content Placeholder 2"/>
          <p:cNvSpPr>
            <a:spLocks noGrp="1"/>
          </p:cNvSpPr>
          <p:nvPr>
            <p:ph type="body" sz="quarter" idx="10"/>
          </p:nvPr>
        </p:nvSpPr>
        <p:spPr>
          <a:xfrm>
            <a:off x="1326382" y="1447800"/>
            <a:ext cx="5617029" cy="2639184"/>
          </a:xfrm>
        </p:spPr>
        <p:txBody>
          <a:bodyPr/>
          <a:lstStyle/>
          <a:p>
            <a:pPr>
              <a:lnSpc>
                <a:spcPct val="100000"/>
              </a:lnSpc>
            </a:pPr>
            <a:r>
              <a:rPr lang="en-US" sz="2400" dirty="0" smtClean="0">
                <a:solidFill>
                  <a:srgbClr val="00B0F0">
                    <a:alpha val="99000"/>
                  </a:srgbClr>
                </a:solidFill>
                <a:ea typeface="Segoe UI" pitchFamily="34" charset="0"/>
                <a:cs typeface="Segoe UI" pitchFamily="34" charset="0"/>
              </a:rPr>
              <a:t>Ideal for Applications Needing:</a:t>
            </a:r>
          </a:p>
          <a:p>
            <a:pPr lvl="1">
              <a:lnSpc>
                <a:spcPct val="100000"/>
              </a:lnSpc>
            </a:pPr>
            <a:r>
              <a:rPr lang="en-US" sz="4000" dirty="0" smtClean="0">
                <a:latin typeface="Segoe UI Light" pitchFamily="34" charset="0"/>
              </a:rPr>
              <a:t>Scalability</a:t>
            </a:r>
          </a:p>
          <a:p>
            <a:pPr lvl="1">
              <a:lnSpc>
                <a:spcPct val="100000"/>
              </a:lnSpc>
            </a:pPr>
            <a:r>
              <a:rPr lang="en-US" sz="4000" dirty="0" smtClean="0">
                <a:latin typeface="Segoe UI Light" pitchFamily="34" charset="0"/>
              </a:rPr>
              <a:t>Availability</a:t>
            </a:r>
          </a:p>
          <a:p>
            <a:pPr lvl="1">
              <a:lnSpc>
                <a:spcPct val="100000"/>
              </a:lnSpc>
            </a:pPr>
            <a:r>
              <a:rPr lang="en-US" sz="4000" dirty="0" smtClean="0">
                <a:latin typeface="Segoe UI Light" pitchFamily="34" charset="0"/>
              </a:rPr>
              <a:t>Fault Tolerance</a:t>
            </a:r>
          </a:p>
          <a:p>
            <a:pPr lvl="1">
              <a:lnSpc>
                <a:spcPct val="100000"/>
              </a:lnSpc>
            </a:pPr>
            <a:endParaRPr lang="en-US" dirty="0" smtClean="0"/>
          </a:p>
        </p:txBody>
      </p:sp>
      <p:pic>
        <p:nvPicPr>
          <p:cNvPr id="1026" name="Picture 2" descr="C:\Users\jonahs\Work Documents\Windows Azure Dot Com\03_Designs\Website Dyno Awesome\cut images\IMG_checkito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2875"/>
            <a:ext cx="2809875" cy="29051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6501284" y="1447800"/>
            <a:ext cx="5486400" cy="3562514"/>
          </a:xfrm>
          <a:prstGeom prst="rect">
            <a:avLst/>
          </a:prstGeom>
        </p:spPr>
        <p:txBody>
          <a:bodyPr vert="horz" wrap="square" lIns="0" tIns="0" rIns="0" bIns="0" rtlCol="0">
            <a:spAutoFit/>
          </a:bodyPr>
          <a:lstStyle>
            <a:lvl1pPr marL="3175" indent="0" algn="l" defTabSz="914325"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25" rtl="0" eaLnBrk="1" latinLnBrk="0" hangingPunct="1">
              <a:lnSpc>
                <a:spcPct val="90000"/>
              </a:lnSpc>
              <a:spcBef>
                <a:spcPts val="0"/>
              </a:spcBef>
              <a:buSzPct val="80000"/>
              <a:buFont typeface="Arial" pitchFamily="34" charset="0"/>
              <a:buNone/>
              <a:defRPr sz="2000" kern="1200" spc="-51" baseline="0">
                <a:gradFill>
                  <a:gsLst>
                    <a:gs pos="0">
                      <a:srgbClr val="595959"/>
                    </a:gs>
                    <a:gs pos="86000">
                      <a:srgbClr val="595959"/>
                    </a:gs>
                  </a:gsLst>
                  <a:lin ang="5400000" scaled="0"/>
                </a:gradFill>
                <a:latin typeface="+mn-lt"/>
                <a:ea typeface="+mn-ea"/>
                <a:cs typeface="+mn-cs"/>
              </a:defRPr>
            </a:lvl2pPr>
            <a:lvl3pPr marL="1258784" indent="-403191" algn="l" defTabSz="914325" rtl="0" eaLnBrk="1" latinLnBrk="0" hangingPunct="1">
              <a:lnSpc>
                <a:spcPct val="90000"/>
              </a:lnSpc>
              <a:spcBef>
                <a:spcPct val="20000"/>
              </a:spcBef>
              <a:buSzPct val="80000"/>
              <a:buFontTx/>
              <a:buBlip>
                <a:blip r:embed="rId3"/>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828" indent="-346046"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351" indent="-336522" algn="l" defTabSz="914325"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2400" dirty="0" smtClean="0">
                <a:solidFill>
                  <a:srgbClr val="00B0F0">
                    <a:alpha val="99000"/>
                  </a:srgbClr>
                </a:solidFill>
                <a:ea typeface="Segoe UI" pitchFamily="34" charset="0"/>
                <a:cs typeface="Segoe UI" pitchFamily="34" charset="0"/>
              </a:rPr>
              <a:t>Common </a:t>
            </a:r>
            <a:r>
              <a:rPr lang="en-US" sz="2400" dirty="0">
                <a:solidFill>
                  <a:srgbClr val="00B0F0">
                    <a:alpha val="99000"/>
                  </a:srgbClr>
                </a:solidFill>
                <a:ea typeface="Segoe UI" pitchFamily="34" charset="0"/>
                <a:cs typeface="Segoe UI" pitchFamily="34" charset="0"/>
              </a:rPr>
              <a:t>Application </a:t>
            </a:r>
            <a:r>
              <a:rPr lang="en-US" sz="2400" dirty="0" smtClean="0">
                <a:solidFill>
                  <a:srgbClr val="00B0F0">
                    <a:alpha val="99000"/>
                  </a:srgbClr>
                </a:solidFill>
                <a:ea typeface="Segoe UI" pitchFamily="34" charset="0"/>
                <a:cs typeface="Segoe UI" pitchFamily="34" charset="0"/>
              </a:rPr>
              <a:t>Uses:</a:t>
            </a:r>
            <a:endParaRPr lang="en-US" sz="2400" dirty="0">
              <a:solidFill>
                <a:srgbClr val="00B0F0">
                  <a:alpha val="99000"/>
                </a:srgbClr>
              </a:solidFill>
              <a:ea typeface="Segoe UI" pitchFamily="34" charset="0"/>
              <a:cs typeface="Segoe UI" pitchFamily="34" charset="0"/>
            </a:endParaRPr>
          </a:p>
          <a:p>
            <a:pPr lvl="1">
              <a:lnSpc>
                <a:spcPct val="100000"/>
              </a:lnSpc>
            </a:pPr>
            <a:r>
              <a:rPr lang="en-US" sz="4000" dirty="0">
                <a:latin typeface="Segoe UI Light" pitchFamily="34" charset="0"/>
              </a:rPr>
              <a:t>Web Sites</a:t>
            </a:r>
          </a:p>
          <a:p>
            <a:pPr lvl="1">
              <a:lnSpc>
                <a:spcPct val="100000"/>
              </a:lnSpc>
            </a:pPr>
            <a:r>
              <a:rPr lang="en-US" sz="4000" dirty="0">
                <a:latin typeface="Segoe UI Light" pitchFamily="34" charset="0"/>
              </a:rPr>
              <a:t>Compute Intensive apps</a:t>
            </a:r>
          </a:p>
          <a:p>
            <a:pPr lvl="1">
              <a:lnSpc>
                <a:spcPct val="100000"/>
              </a:lnSpc>
            </a:pPr>
            <a:r>
              <a:rPr lang="en-US" sz="4000" dirty="0">
                <a:latin typeface="Segoe UI Light" pitchFamily="34" charset="0"/>
              </a:rPr>
              <a:t>Device Applications</a:t>
            </a:r>
          </a:p>
          <a:p>
            <a:pPr lvl="1">
              <a:lnSpc>
                <a:spcPct val="100000"/>
              </a:lnSpc>
            </a:pPr>
            <a:r>
              <a:rPr lang="en-US" sz="4000" dirty="0">
                <a:latin typeface="Segoe UI Light" pitchFamily="34" charset="0"/>
              </a:rPr>
              <a:t>Web APIs</a:t>
            </a:r>
          </a:p>
          <a:p>
            <a:pPr lvl="1">
              <a:lnSpc>
                <a:spcPct val="100000"/>
              </a:lnSpc>
            </a:pPr>
            <a:r>
              <a:rPr lang="en-US" sz="4000" dirty="0">
                <a:latin typeface="Segoe UI Light" pitchFamily="34" charset="0"/>
              </a:rPr>
              <a:t>Social Games</a:t>
            </a:r>
          </a:p>
        </p:txBody>
      </p:sp>
    </p:spTree>
    <p:extLst>
      <p:ext uri="{BB962C8B-B14F-4D97-AF65-F5344CB8AC3E}">
        <p14:creationId xmlns:p14="http://schemas.microsoft.com/office/powerpoint/2010/main" val="75545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Instance Sizes</a:t>
            </a:r>
          </a:p>
        </p:txBody>
      </p:sp>
      <p:sp>
        <p:nvSpPr>
          <p:cNvPr id="6" name="Title 33"/>
          <p:cNvSpPr txBox="1">
            <a:spLocks/>
          </p:cNvSpPr>
          <p:nvPr/>
        </p:nvSpPr>
        <p:spPr>
          <a:xfrm>
            <a:off x="634363" y="3285965"/>
            <a:ext cx="9406858" cy="563222"/>
          </a:xfrm>
          <a:prstGeom prst="rect">
            <a:avLst/>
          </a:prstGeom>
          <a:noFill/>
        </p:spPr>
        <p:txBody>
          <a:bodyPr wrap="square" lIns="91436" tIns="182872" rIns="91436" bIns="45719" rtlCol="0">
            <a:spAutoFit/>
          </a:bodyPr>
          <a:lstStyle>
            <a:defPPr>
              <a:defRPr lang="en-US"/>
            </a:defPPr>
            <a:lvl2pPr marL="0" lvl="1" indent="-155569" defTabSz="914325">
              <a:lnSpc>
                <a:spcPct val="90000"/>
              </a:lnSpc>
              <a:spcBef>
                <a:spcPct val="0"/>
              </a:spcBef>
              <a:buClr>
                <a:srgbClr val="FFC000"/>
              </a:buClr>
              <a:defRPr sz="2800" spc="-100">
                <a:ln w="3175">
                  <a:noFill/>
                </a:ln>
                <a:gradFill flip="none" rotWithShape="1">
                  <a:gsLst>
                    <a:gs pos="0">
                      <a:srgbClr val="595959"/>
                    </a:gs>
                    <a:gs pos="86000">
                      <a:srgbClr val="595959"/>
                    </a:gs>
                  </a:gsLst>
                  <a:lin ang="5400000" scaled="0"/>
                  <a:tileRect/>
                </a:gradFill>
                <a:latin typeface="Segoe UI Light" pitchFamily="34" charset="0"/>
                <a:cs typeface="Arial" charset="0"/>
              </a:defRPr>
            </a:lvl2pPr>
          </a:lstStyle>
          <a:p>
            <a:pPr lvl="1"/>
            <a:r>
              <a:rPr lang="en-US" sz="2400" dirty="0">
                <a:latin typeface="Segoe UI" pitchFamily="34" charset="0"/>
                <a:ea typeface="Segoe UI" pitchFamily="34" charset="0"/>
                <a:cs typeface="Segoe UI" pitchFamily="34" charset="0"/>
              </a:rPr>
              <a:t>Unit of Compute Defined </a:t>
            </a:r>
          </a:p>
        </p:txBody>
      </p:sp>
      <p:sp>
        <p:nvSpPr>
          <p:cNvPr id="7" name="TextBox 6"/>
          <p:cNvSpPr txBox="1"/>
          <p:nvPr/>
        </p:nvSpPr>
        <p:spPr bwMode="invGray">
          <a:xfrm>
            <a:off x="633341" y="1093093"/>
            <a:ext cx="9401397" cy="563222"/>
          </a:xfrm>
          <a:prstGeom prst="rect">
            <a:avLst/>
          </a:prstGeom>
          <a:noFill/>
        </p:spPr>
        <p:txBody>
          <a:bodyPr wrap="square" lIns="91436" tIns="182872" rIns="91436" bIns="45719" rtlCol="0">
            <a:spAutoFit/>
          </a:bodyPr>
          <a:lstStyle/>
          <a:p>
            <a:pPr marL="0" lvl="1" indent="-155569" defTabSz="914325">
              <a:lnSpc>
                <a:spcPct val="90000"/>
              </a:lnSpc>
              <a:spcBef>
                <a:spcPct val="0"/>
              </a:spcBef>
              <a:buClr>
                <a:srgbClr val="FFC000"/>
              </a:buClr>
              <a:defRPr/>
            </a:pPr>
            <a:r>
              <a:rPr lang="en-US" spc="-100" dirty="0">
                <a:ln w="3175">
                  <a:noFill/>
                </a:ln>
                <a:gradFill flip="none" rotWithShape="1">
                  <a:gsLst>
                    <a:gs pos="0">
                      <a:srgbClr val="595959"/>
                    </a:gs>
                    <a:gs pos="86000">
                      <a:srgbClr val="595959"/>
                    </a:gs>
                  </a:gsLst>
                  <a:lin ang="5400000" scaled="0"/>
                  <a:tileRect/>
                </a:gradFill>
                <a:latin typeface="Segoe UI" pitchFamily="34" charset="0"/>
                <a:ea typeface="Segoe UI" pitchFamily="34" charset="0"/>
                <a:cs typeface="Segoe UI" pitchFamily="34" charset="0"/>
              </a:rPr>
              <a:t>Variable instance sizes to handle complex workloads of any size </a:t>
            </a:r>
          </a:p>
        </p:txBody>
      </p:sp>
      <p:grpSp>
        <p:nvGrpSpPr>
          <p:cNvPr id="86" name="Group 85"/>
          <p:cNvGrpSpPr/>
          <p:nvPr/>
        </p:nvGrpSpPr>
        <p:grpSpPr>
          <a:xfrm>
            <a:off x="2605836" y="3894131"/>
            <a:ext cx="1828800" cy="2165649"/>
            <a:chOff x="2841550" y="4062546"/>
            <a:chExt cx="1828800" cy="2165649"/>
          </a:xfrm>
        </p:grpSpPr>
        <p:sp>
          <p:nvSpPr>
            <p:cNvPr id="9" name="Rounded Rectangle 8"/>
            <p:cNvSpPr/>
            <p:nvPr/>
          </p:nvSpPr>
          <p:spPr bwMode="auto">
            <a:xfrm>
              <a:off x="2841550" y="4158550"/>
              <a:ext cx="1828800" cy="206964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0" name="TextBox 9"/>
            <p:cNvSpPr txBox="1"/>
            <p:nvPr/>
          </p:nvSpPr>
          <p:spPr bwMode="invGray">
            <a:xfrm>
              <a:off x="3221155" y="4062546"/>
              <a:ext cx="1069590"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11" name="Rectangle 10"/>
            <p:cNvSpPr/>
            <p:nvPr/>
          </p:nvSpPr>
          <p:spPr>
            <a:xfrm>
              <a:off x="2916354" y="4764695"/>
              <a:ext cx="1679192"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1.6Ghz </a:t>
              </a:r>
            </a:p>
          </p:txBody>
        </p:sp>
        <p:sp>
          <p:nvSpPr>
            <p:cNvPr id="12" name="Rectangle 11"/>
            <p:cNvSpPr/>
            <p:nvPr/>
          </p:nvSpPr>
          <p:spPr>
            <a:xfrm>
              <a:off x="2919187" y="5078096"/>
              <a:ext cx="1673526" cy="307777"/>
            </a:xfrm>
            <a:prstGeom prst="rect">
              <a:avLst/>
            </a:prstGeom>
          </p:spPr>
          <p:txBody>
            <a:bodyPr wrap="square">
              <a:spAutoFit/>
            </a:bodyPr>
            <a:lstStyle/>
            <a:p>
              <a:pPr algn="ctr"/>
              <a:r>
                <a:rPr lang="en-US" sz="1400" b="1" kern="0" dirty="0">
                  <a:solidFill>
                    <a:schemeClr val="bg1">
                      <a:alpha val="99000"/>
                    </a:schemeClr>
                  </a:solidFill>
                  <a:latin typeface="+mj-lt"/>
                </a:rPr>
                <a:t>(moderate IO) </a:t>
              </a:r>
              <a:endParaRPr lang="en-US" sz="3700" b="1" dirty="0">
                <a:solidFill>
                  <a:schemeClr val="bg1">
                    <a:alpha val="99000"/>
                  </a:schemeClr>
                </a:solidFill>
                <a:latin typeface="+mj-lt"/>
              </a:endParaRPr>
            </a:p>
          </p:txBody>
        </p:sp>
        <p:sp>
          <p:nvSpPr>
            <p:cNvPr id="13" name="Rectangle 12"/>
            <p:cNvSpPr/>
            <p:nvPr/>
          </p:nvSpPr>
          <p:spPr>
            <a:xfrm>
              <a:off x="2916354" y="5339718"/>
              <a:ext cx="1679192"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1.75 GB memory </a:t>
              </a:r>
            </a:p>
          </p:txBody>
        </p:sp>
        <p:sp>
          <p:nvSpPr>
            <p:cNvPr id="14" name="Rectangle 13"/>
            <p:cNvSpPr/>
            <p:nvPr/>
          </p:nvSpPr>
          <p:spPr>
            <a:xfrm>
              <a:off x="2916354" y="5649778"/>
              <a:ext cx="167919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225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15" name="Straight Connector 14"/>
            <p:cNvCxnSpPr/>
            <p:nvPr/>
          </p:nvCxnSpPr>
          <p:spPr>
            <a:xfrm>
              <a:off x="2978710" y="4681025"/>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4495202" y="3894131"/>
            <a:ext cx="1828800" cy="2160720"/>
            <a:chOff x="5157632" y="4062546"/>
            <a:chExt cx="1828800" cy="2160720"/>
          </a:xfrm>
        </p:grpSpPr>
        <p:sp>
          <p:nvSpPr>
            <p:cNvPr id="16" name="Rounded Rectangle 15"/>
            <p:cNvSpPr/>
            <p:nvPr/>
          </p:nvSpPr>
          <p:spPr bwMode="auto">
            <a:xfrm>
              <a:off x="5157632" y="4152031"/>
              <a:ext cx="1828800" cy="2071235"/>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17" name="TextBox 16"/>
            <p:cNvSpPr txBox="1"/>
            <p:nvPr/>
          </p:nvSpPr>
          <p:spPr bwMode="invGray">
            <a:xfrm>
              <a:off x="5270468" y="4062546"/>
              <a:ext cx="1603128"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18" name="Rectangle 17"/>
            <p:cNvSpPr/>
            <p:nvPr/>
          </p:nvSpPr>
          <p:spPr>
            <a:xfrm>
              <a:off x="5280300" y="4758176"/>
              <a:ext cx="1583464"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2 x 1.6Ghz </a:t>
              </a:r>
            </a:p>
          </p:txBody>
        </p:sp>
        <p:sp>
          <p:nvSpPr>
            <p:cNvPr id="19" name="Rectangle 18"/>
            <p:cNvSpPr/>
            <p:nvPr/>
          </p:nvSpPr>
          <p:spPr>
            <a:xfrm>
              <a:off x="5282971" y="5071577"/>
              <a:ext cx="1578122"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20" name="Rectangle 19"/>
            <p:cNvSpPr/>
            <p:nvPr/>
          </p:nvSpPr>
          <p:spPr>
            <a:xfrm>
              <a:off x="5280300" y="5333201"/>
              <a:ext cx="1583464"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3.5 GB memory </a:t>
              </a:r>
            </a:p>
          </p:txBody>
        </p:sp>
        <p:sp>
          <p:nvSpPr>
            <p:cNvPr id="21" name="Rectangle 20"/>
            <p:cNvSpPr/>
            <p:nvPr/>
          </p:nvSpPr>
          <p:spPr>
            <a:xfrm>
              <a:off x="5280300" y="5643261"/>
              <a:ext cx="1583464"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490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 </a:t>
              </a:r>
            </a:p>
          </p:txBody>
        </p:sp>
        <p:cxnSp>
          <p:nvCxnSpPr>
            <p:cNvPr id="22" name="Straight Connector 21"/>
            <p:cNvCxnSpPr/>
            <p:nvPr/>
          </p:nvCxnSpPr>
          <p:spPr>
            <a:xfrm>
              <a:off x="5294792" y="4676094"/>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2605836" y="1663439"/>
            <a:ext cx="1828800" cy="1507633"/>
            <a:chOff x="2847764" y="1767349"/>
            <a:chExt cx="1828800" cy="1507633"/>
          </a:xfrm>
        </p:grpSpPr>
        <p:sp>
          <p:nvSpPr>
            <p:cNvPr id="30" name="Rounded Rectangle 29"/>
            <p:cNvSpPr/>
            <p:nvPr/>
          </p:nvSpPr>
          <p:spPr bwMode="auto">
            <a:xfrm>
              <a:off x="28477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1" name="TextBox 30"/>
            <p:cNvSpPr txBox="1"/>
            <p:nvPr/>
          </p:nvSpPr>
          <p:spPr bwMode="invGray">
            <a:xfrm>
              <a:off x="2981824" y="1767349"/>
              <a:ext cx="156068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Small</a:t>
              </a:r>
            </a:p>
          </p:txBody>
        </p:sp>
        <p:sp>
          <p:nvSpPr>
            <p:cNvPr id="32" name="Rectangle 31"/>
            <p:cNvSpPr/>
            <p:nvPr/>
          </p:nvSpPr>
          <p:spPr>
            <a:xfrm>
              <a:off x="2877869" y="2541519"/>
              <a:ext cx="176859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$0.12 </a:t>
              </a:r>
            </a:p>
          </p:txBody>
        </p:sp>
        <p:sp>
          <p:nvSpPr>
            <p:cNvPr id="33" name="Rectangle 32"/>
            <p:cNvSpPr/>
            <p:nvPr/>
          </p:nvSpPr>
          <p:spPr>
            <a:xfrm>
              <a:off x="2880853" y="2873971"/>
              <a:ext cx="176262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4" name="Straight Connector 33"/>
            <p:cNvCxnSpPr/>
            <p:nvPr/>
          </p:nvCxnSpPr>
          <p:spPr>
            <a:xfrm>
              <a:off x="29849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2" name="Group 91"/>
          <p:cNvGrpSpPr/>
          <p:nvPr/>
        </p:nvGrpSpPr>
        <p:grpSpPr>
          <a:xfrm>
            <a:off x="4495202" y="1663438"/>
            <a:ext cx="1828800" cy="1506045"/>
            <a:chOff x="5184062" y="1767348"/>
            <a:chExt cx="1828800" cy="1506045"/>
          </a:xfrm>
        </p:grpSpPr>
        <p:sp>
          <p:nvSpPr>
            <p:cNvPr id="35" name="Rounded Rectangle 34"/>
            <p:cNvSpPr/>
            <p:nvPr/>
          </p:nvSpPr>
          <p:spPr bwMode="auto">
            <a:xfrm>
              <a:off x="5184062" y="1874084"/>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36" name="TextBox 35"/>
            <p:cNvSpPr txBox="1"/>
            <p:nvPr/>
          </p:nvSpPr>
          <p:spPr bwMode="invGray">
            <a:xfrm>
              <a:off x="5270090" y="1767348"/>
              <a:ext cx="1656744"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Medium</a:t>
              </a:r>
            </a:p>
          </p:txBody>
        </p:sp>
        <p:sp>
          <p:nvSpPr>
            <p:cNvPr id="37" name="Rectangle 36"/>
            <p:cNvSpPr/>
            <p:nvPr/>
          </p:nvSpPr>
          <p:spPr>
            <a:xfrm>
              <a:off x="5227823" y="2541518"/>
              <a:ext cx="17412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$0.24 </a:t>
              </a:r>
            </a:p>
          </p:txBody>
        </p:sp>
        <p:sp>
          <p:nvSpPr>
            <p:cNvPr id="38" name="Rectangle 37"/>
            <p:cNvSpPr/>
            <p:nvPr/>
          </p:nvSpPr>
          <p:spPr>
            <a:xfrm>
              <a:off x="5230761" y="2873970"/>
              <a:ext cx="1735402"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39" name="Straight Connector 38"/>
            <p:cNvCxnSpPr/>
            <p:nvPr/>
          </p:nvCxnSpPr>
          <p:spPr>
            <a:xfrm>
              <a:off x="53212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284324" y="1663438"/>
            <a:ext cx="1828800" cy="1500909"/>
            <a:chOff x="9856662" y="1767348"/>
            <a:chExt cx="1828800" cy="1500909"/>
          </a:xfrm>
        </p:grpSpPr>
        <p:sp>
          <p:nvSpPr>
            <p:cNvPr id="40" name="Rounded Rectangle 39"/>
            <p:cNvSpPr/>
            <p:nvPr/>
          </p:nvSpPr>
          <p:spPr bwMode="auto">
            <a:xfrm>
              <a:off x="9856662" y="1868948"/>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1" name="TextBox 40"/>
            <p:cNvSpPr txBox="1"/>
            <p:nvPr/>
          </p:nvSpPr>
          <p:spPr bwMode="invGray">
            <a:xfrm>
              <a:off x="9960077" y="1767348"/>
              <a:ext cx="1621970"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42" name="Rectangle 41"/>
            <p:cNvSpPr/>
            <p:nvPr/>
          </p:nvSpPr>
          <p:spPr>
            <a:xfrm>
              <a:off x="9888273" y="2541518"/>
              <a:ext cx="1765578"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$0.96 </a:t>
              </a:r>
            </a:p>
          </p:txBody>
        </p:sp>
        <p:sp>
          <p:nvSpPr>
            <p:cNvPr id="43" name="Rectangle 42"/>
            <p:cNvSpPr/>
            <p:nvPr/>
          </p:nvSpPr>
          <p:spPr>
            <a:xfrm>
              <a:off x="9891252" y="2873970"/>
              <a:ext cx="175962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endParaRPr lang="en-US" sz="1600" b="1" dirty="0">
                <a:gradFill>
                  <a:gsLst>
                    <a:gs pos="0">
                      <a:schemeClr val="bg1"/>
                    </a:gs>
                    <a:gs pos="100000">
                      <a:schemeClr val="bg1"/>
                    </a:gs>
                  </a:gsLst>
                  <a:lin ang="16200000" scaled="0"/>
                </a:gradFill>
                <a:latin typeface="+mj-lt"/>
              </a:endParaRPr>
            </a:p>
          </p:txBody>
        </p:sp>
        <p:cxnSp>
          <p:nvCxnSpPr>
            <p:cNvPr id="44" name="Straight Connector 43"/>
            <p:cNvCxnSpPr/>
            <p:nvPr/>
          </p:nvCxnSpPr>
          <p:spPr>
            <a:xfrm>
              <a:off x="9993822" y="2422551"/>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394959" y="1663439"/>
            <a:ext cx="1828800" cy="1502503"/>
            <a:chOff x="7520361" y="1767349"/>
            <a:chExt cx="1828800" cy="1502503"/>
          </a:xfrm>
        </p:grpSpPr>
        <p:sp>
          <p:nvSpPr>
            <p:cNvPr id="45" name="Rounded Rectangle 44"/>
            <p:cNvSpPr/>
            <p:nvPr/>
          </p:nvSpPr>
          <p:spPr bwMode="auto">
            <a:xfrm>
              <a:off x="7520361" y="1870542"/>
              <a:ext cx="1828800" cy="1399310"/>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46" name="TextBox 45"/>
            <p:cNvSpPr txBox="1"/>
            <p:nvPr/>
          </p:nvSpPr>
          <p:spPr bwMode="invGray">
            <a:xfrm>
              <a:off x="7600335" y="1767349"/>
              <a:ext cx="1668852"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47" name="Rectangle 46"/>
            <p:cNvSpPr/>
            <p:nvPr/>
          </p:nvSpPr>
          <p:spPr>
            <a:xfrm>
              <a:off x="7545541" y="2541520"/>
              <a:ext cx="1778440"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$0.48 </a:t>
              </a:r>
            </a:p>
          </p:txBody>
        </p:sp>
        <p:sp>
          <p:nvSpPr>
            <p:cNvPr id="48" name="Rectangle 47"/>
            <p:cNvSpPr/>
            <p:nvPr/>
          </p:nvSpPr>
          <p:spPr>
            <a:xfrm>
              <a:off x="7548541" y="2873972"/>
              <a:ext cx="1772440"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49" name="Straight Connector 48"/>
            <p:cNvCxnSpPr/>
            <p:nvPr/>
          </p:nvCxnSpPr>
          <p:spPr>
            <a:xfrm>
              <a:off x="7657521"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6394959" y="3915157"/>
            <a:ext cx="1828800" cy="2139694"/>
            <a:chOff x="7433126" y="4083572"/>
            <a:chExt cx="1828800" cy="2139694"/>
          </a:xfrm>
        </p:grpSpPr>
        <p:sp>
          <p:nvSpPr>
            <p:cNvPr id="23" name="Rounded Rectangle 22"/>
            <p:cNvSpPr/>
            <p:nvPr/>
          </p:nvSpPr>
          <p:spPr bwMode="auto">
            <a:xfrm>
              <a:off x="7433126" y="4150626"/>
              <a:ext cx="1828800" cy="2072640"/>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24" name="TextBox 23"/>
            <p:cNvSpPr txBox="1"/>
            <p:nvPr/>
          </p:nvSpPr>
          <p:spPr bwMode="invGray">
            <a:xfrm>
              <a:off x="7486538" y="4083572"/>
              <a:ext cx="1721976"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Large </a:t>
              </a:r>
            </a:p>
          </p:txBody>
        </p:sp>
        <p:sp>
          <p:nvSpPr>
            <p:cNvPr id="25" name="Rectangle 24"/>
            <p:cNvSpPr/>
            <p:nvPr/>
          </p:nvSpPr>
          <p:spPr>
            <a:xfrm>
              <a:off x="7537031" y="4756771"/>
              <a:ext cx="1620990"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4 x 1.6Ghz </a:t>
              </a:r>
            </a:p>
          </p:txBody>
        </p:sp>
        <p:sp>
          <p:nvSpPr>
            <p:cNvPr id="26" name="Rectangle 25"/>
            <p:cNvSpPr/>
            <p:nvPr/>
          </p:nvSpPr>
          <p:spPr>
            <a:xfrm>
              <a:off x="7605858" y="5070173"/>
              <a:ext cx="1483336" cy="307777"/>
            </a:xfrm>
            <a:prstGeom prst="rect">
              <a:avLst/>
            </a:prstGeom>
          </p:spPr>
          <p:txBody>
            <a:bodyPr wrap="square">
              <a:spAutoFit/>
            </a:bodyPr>
            <a:lstStyle/>
            <a:p>
              <a:pPr algn="ctr"/>
              <a:r>
                <a:rPr lang="en-US" sz="1400" b="1" kern="0" dirty="0">
                  <a:solidFill>
                    <a:schemeClr val="bg1">
                      <a:alpha val="99000"/>
                    </a:schemeClr>
                  </a:solidFill>
                  <a:latin typeface="+mj-lt"/>
                </a:rPr>
                <a:t>(high IO) </a:t>
              </a:r>
              <a:endParaRPr lang="en-US" sz="3700" b="1" dirty="0">
                <a:solidFill>
                  <a:schemeClr val="bg1">
                    <a:alpha val="99000"/>
                  </a:schemeClr>
                </a:solidFill>
                <a:latin typeface="+mj-lt"/>
              </a:endParaRPr>
            </a:p>
          </p:txBody>
        </p:sp>
        <p:sp>
          <p:nvSpPr>
            <p:cNvPr id="27" name="Rectangle 26"/>
            <p:cNvSpPr/>
            <p:nvPr/>
          </p:nvSpPr>
          <p:spPr>
            <a:xfrm>
              <a:off x="7566528" y="5331794"/>
              <a:ext cx="1561996"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7.0 GB memory</a:t>
              </a:r>
            </a:p>
          </p:txBody>
        </p:sp>
        <p:sp>
          <p:nvSpPr>
            <p:cNvPr id="28" name="Rectangle 27"/>
            <p:cNvSpPr/>
            <p:nvPr/>
          </p:nvSpPr>
          <p:spPr>
            <a:xfrm>
              <a:off x="7596025" y="5641854"/>
              <a:ext cx="1503002"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1000 </a:t>
              </a:r>
              <a:r>
                <a:rPr lang="en-US" sz="1300" b="1" kern="0" dirty="0">
                  <a:solidFill>
                    <a:schemeClr val="bg1">
                      <a:alpha val="99000"/>
                    </a:schemeClr>
                  </a:solidFill>
                  <a:latin typeface="+mj-lt"/>
                </a:rPr>
                <a:t>GB storage</a:t>
              </a:r>
            </a:p>
            <a:p>
              <a:pPr algn="ctr"/>
              <a:r>
                <a:rPr lang="en-US" sz="1300" kern="0" dirty="0">
                  <a:solidFill>
                    <a:schemeClr val="bg1">
                      <a:alpha val="99000"/>
                    </a:schemeClr>
                  </a:solidFill>
                  <a:latin typeface="+mj-lt"/>
                </a:rPr>
                <a:t>(instance storage)</a:t>
              </a:r>
            </a:p>
          </p:txBody>
        </p:sp>
        <p:cxnSp>
          <p:nvCxnSpPr>
            <p:cNvPr id="29" name="Straight Connector 28"/>
            <p:cNvCxnSpPr/>
            <p:nvPr/>
          </p:nvCxnSpPr>
          <p:spPr>
            <a:xfrm>
              <a:off x="7570286" y="4688990"/>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8284324" y="3915157"/>
            <a:ext cx="1828800" cy="2132312"/>
            <a:chOff x="9842520" y="4083572"/>
            <a:chExt cx="1828800" cy="2132312"/>
          </a:xfrm>
        </p:grpSpPr>
        <p:sp>
          <p:nvSpPr>
            <p:cNvPr id="50" name="Rounded Rectangle 49"/>
            <p:cNvSpPr/>
            <p:nvPr/>
          </p:nvSpPr>
          <p:spPr bwMode="auto">
            <a:xfrm>
              <a:off x="9842520" y="4149408"/>
              <a:ext cx="1828800" cy="2066476"/>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51" name="TextBox 50"/>
            <p:cNvSpPr txBox="1"/>
            <p:nvPr/>
          </p:nvSpPr>
          <p:spPr bwMode="invGray">
            <a:xfrm>
              <a:off x="9994743" y="4083572"/>
              <a:ext cx="152435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X-Large</a:t>
              </a:r>
            </a:p>
          </p:txBody>
        </p:sp>
        <p:sp>
          <p:nvSpPr>
            <p:cNvPr id="52" name="Rectangle 51"/>
            <p:cNvSpPr/>
            <p:nvPr/>
          </p:nvSpPr>
          <p:spPr>
            <a:xfrm>
              <a:off x="9975432" y="4755554"/>
              <a:ext cx="1562976"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8 x 1.6Ghz</a:t>
              </a:r>
            </a:p>
          </p:txBody>
        </p:sp>
        <p:sp>
          <p:nvSpPr>
            <p:cNvPr id="53" name="Rectangle 52"/>
            <p:cNvSpPr/>
            <p:nvPr/>
          </p:nvSpPr>
          <p:spPr>
            <a:xfrm>
              <a:off x="9945936" y="5068955"/>
              <a:ext cx="1621968" cy="307777"/>
            </a:xfrm>
            <a:prstGeom prst="rect">
              <a:avLst/>
            </a:prstGeom>
          </p:spPr>
          <p:txBody>
            <a:bodyPr wrap="square">
              <a:spAutoFit/>
            </a:bodyPr>
            <a:lstStyle/>
            <a:p>
              <a:pPr algn="ctr"/>
              <a:r>
                <a:rPr lang="en-US" sz="1400" b="1" kern="0" dirty="0">
                  <a:solidFill>
                    <a:schemeClr val="bg1">
                      <a:alpha val="99000"/>
                    </a:schemeClr>
                  </a:solidFill>
                  <a:latin typeface="+mj-lt"/>
                </a:rPr>
                <a:t>(high IO)</a:t>
              </a:r>
              <a:endParaRPr lang="en-US" sz="3700" b="1" dirty="0">
                <a:solidFill>
                  <a:schemeClr val="bg1">
                    <a:alpha val="99000"/>
                  </a:schemeClr>
                </a:solidFill>
                <a:latin typeface="+mj-lt"/>
              </a:endParaRPr>
            </a:p>
          </p:txBody>
        </p:sp>
        <p:sp>
          <p:nvSpPr>
            <p:cNvPr id="54" name="Rectangle 53"/>
            <p:cNvSpPr/>
            <p:nvPr/>
          </p:nvSpPr>
          <p:spPr>
            <a:xfrm>
              <a:off x="9945935" y="5330578"/>
              <a:ext cx="162197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14 GB memory</a:t>
              </a:r>
            </a:p>
          </p:txBody>
        </p:sp>
        <p:sp>
          <p:nvSpPr>
            <p:cNvPr id="55" name="Rectangle 54"/>
            <p:cNvSpPr/>
            <p:nvPr/>
          </p:nvSpPr>
          <p:spPr>
            <a:xfrm>
              <a:off x="9906606" y="5640638"/>
              <a:ext cx="1700628" cy="375187"/>
            </a:xfrm>
            <a:prstGeom prst="rect">
              <a:avLst/>
            </a:prstGeom>
          </p:spPr>
          <p:txBody>
            <a:bodyPr wrap="square" anchor="ctr" anchorCtr="0">
              <a:noAutofit/>
            </a:bodyPr>
            <a:lstStyle/>
            <a:p>
              <a:pPr algn="ctr"/>
              <a:r>
                <a:rPr lang="en-US" sz="1300" b="1" kern="0" dirty="0" smtClean="0">
                  <a:solidFill>
                    <a:schemeClr val="bg1">
                      <a:alpha val="99000"/>
                    </a:schemeClr>
                  </a:solidFill>
                  <a:latin typeface="+mj-lt"/>
                </a:rPr>
                <a:t>2040 </a:t>
              </a:r>
              <a:r>
                <a:rPr lang="en-US" sz="1300" b="1" kern="0" dirty="0">
                  <a:solidFill>
                    <a:schemeClr val="bg1">
                      <a:alpha val="99000"/>
                    </a:schemeClr>
                  </a:solidFill>
                  <a:latin typeface="+mj-lt"/>
                </a:rPr>
                <a:t>GB </a:t>
              </a:r>
            </a:p>
            <a:p>
              <a:pPr algn="ctr"/>
              <a:r>
                <a:rPr lang="en-US" sz="1300" kern="0" dirty="0">
                  <a:solidFill>
                    <a:schemeClr val="bg1">
                      <a:alpha val="99000"/>
                    </a:schemeClr>
                  </a:solidFill>
                  <a:latin typeface="+mj-lt"/>
                </a:rPr>
                <a:t>(instance storage) </a:t>
              </a:r>
            </a:p>
          </p:txBody>
        </p:sp>
        <p:cxnSp>
          <p:nvCxnSpPr>
            <p:cNvPr id="56" name="Straight Connector 55"/>
            <p:cNvCxnSpPr/>
            <p:nvPr/>
          </p:nvCxnSpPr>
          <p:spPr>
            <a:xfrm>
              <a:off x="9979680" y="4700123"/>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716470" y="1663439"/>
            <a:ext cx="1828800" cy="1507633"/>
            <a:chOff x="511464" y="1767349"/>
            <a:chExt cx="1828800" cy="1507633"/>
          </a:xfrm>
        </p:grpSpPr>
        <p:sp>
          <p:nvSpPr>
            <p:cNvPr id="62" name="Rounded Rectangle 61"/>
            <p:cNvSpPr/>
            <p:nvPr/>
          </p:nvSpPr>
          <p:spPr bwMode="auto">
            <a:xfrm>
              <a:off x="511464" y="1875673"/>
              <a:ext cx="1828800" cy="1399309"/>
            </a:xfrm>
            <a:prstGeom prst="roundRect">
              <a:avLst>
                <a:gd name="adj" fmla="val 0"/>
              </a:avLst>
            </a:prstGeom>
            <a:solidFill>
              <a:schemeClr val="accent4"/>
            </a:solidFill>
            <a:ln w="9525" cap="flat" cmpd="sng" algn="ctr">
              <a:noFill/>
              <a:prstDash val="solid"/>
            </a:ln>
            <a:effectLst/>
          </p:spPr>
          <p:txBody>
            <a:bodyPr lIns="91440" bIns="91440" rtlCol="0" anchor="b" anchorCtr="0"/>
            <a:lstStyle/>
            <a:p>
              <a:pPr defTabSz="1218936"/>
              <a:r>
                <a:rPr lang="en-US" sz="2000" dirty="0">
                  <a:solidFill>
                    <a:schemeClr val="bg1">
                      <a:alpha val="99000"/>
                    </a:schemeClr>
                  </a:solidFill>
                  <a:ea typeface="Segoe UI" pitchFamily="34" charset="0"/>
                  <a:cs typeface="Segoe UI" pitchFamily="34" charset="0"/>
                </a:rPr>
                <a:t> </a:t>
              </a:r>
            </a:p>
          </p:txBody>
        </p:sp>
        <p:sp>
          <p:nvSpPr>
            <p:cNvPr id="64" name="Rectangle 63"/>
            <p:cNvSpPr/>
            <p:nvPr/>
          </p:nvSpPr>
          <p:spPr>
            <a:xfrm>
              <a:off x="557883" y="2541519"/>
              <a:ext cx="1735962" cy="241689"/>
            </a:xfrm>
            <a:prstGeom prst="rect">
              <a:avLst/>
            </a:prstGeom>
          </p:spPr>
          <p:txBody>
            <a:bodyPr wrap="square" anchor="ctr" anchorCtr="0">
              <a:noAutofit/>
            </a:bodyPr>
            <a:lstStyle/>
            <a:p>
              <a:pPr algn="ctr"/>
              <a:r>
                <a:rPr lang="en-US" sz="2700" b="1" kern="0" dirty="0">
                  <a:gradFill>
                    <a:gsLst>
                      <a:gs pos="0">
                        <a:schemeClr val="bg1"/>
                      </a:gs>
                      <a:gs pos="50000">
                        <a:schemeClr val="bg1"/>
                      </a:gs>
                    </a:gsLst>
                    <a:lin ang="10800000" scaled="0"/>
                  </a:gradFill>
                  <a:latin typeface="+mj-lt"/>
                </a:rPr>
                <a:t>$</a:t>
              </a:r>
              <a:r>
                <a:rPr lang="en-US" sz="2700" b="1" kern="0" dirty="0" smtClean="0">
                  <a:gradFill>
                    <a:gsLst>
                      <a:gs pos="0">
                        <a:schemeClr val="bg1"/>
                      </a:gs>
                      <a:gs pos="50000">
                        <a:schemeClr val="bg1"/>
                      </a:gs>
                    </a:gsLst>
                    <a:lin ang="10800000" scaled="0"/>
                  </a:gradFill>
                  <a:latin typeface="+mj-lt"/>
                </a:rPr>
                <a:t>0.02 </a:t>
              </a:r>
              <a:endParaRPr lang="en-US" sz="2700" b="1" kern="0" dirty="0">
                <a:gradFill>
                  <a:gsLst>
                    <a:gs pos="0">
                      <a:schemeClr val="bg1"/>
                    </a:gs>
                    <a:gs pos="50000">
                      <a:schemeClr val="bg1"/>
                    </a:gs>
                  </a:gsLst>
                  <a:lin ang="10800000" scaled="0"/>
                </a:gradFill>
                <a:latin typeface="+mj-lt"/>
              </a:endParaRPr>
            </a:p>
          </p:txBody>
        </p:sp>
        <p:sp>
          <p:nvSpPr>
            <p:cNvPr id="65" name="Rectangle 64"/>
            <p:cNvSpPr/>
            <p:nvPr/>
          </p:nvSpPr>
          <p:spPr>
            <a:xfrm>
              <a:off x="560812" y="2873971"/>
              <a:ext cx="1730104" cy="338554"/>
            </a:xfrm>
            <a:prstGeom prst="rect">
              <a:avLst/>
            </a:prstGeom>
          </p:spPr>
          <p:txBody>
            <a:bodyPr wrap="square">
              <a:spAutoFit/>
            </a:bodyPr>
            <a:lstStyle/>
            <a:p>
              <a:pPr algn="ctr"/>
              <a:r>
                <a:rPr lang="en-US" sz="1600" b="1" kern="0" dirty="0">
                  <a:gradFill>
                    <a:gsLst>
                      <a:gs pos="0">
                        <a:schemeClr val="bg1"/>
                      </a:gs>
                      <a:gs pos="100000">
                        <a:schemeClr val="bg1"/>
                      </a:gs>
                    </a:gsLst>
                    <a:lin ang="16200000" scaled="0"/>
                  </a:gradFill>
                  <a:latin typeface="+mj-lt"/>
                </a:rPr>
                <a:t>Per service hour</a:t>
              </a:r>
            </a:p>
          </p:txBody>
        </p:sp>
        <p:cxnSp>
          <p:nvCxnSpPr>
            <p:cNvPr id="66" name="Straight Connector 65"/>
            <p:cNvCxnSpPr/>
            <p:nvPr/>
          </p:nvCxnSpPr>
          <p:spPr>
            <a:xfrm>
              <a:off x="648624" y="2422552"/>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bwMode="invGray">
            <a:xfrm>
              <a:off x="550981" y="1767349"/>
              <a:ext cx="1749768" cy="618631"/>
            </a:xfrm>
            <a:prstGeom prst="rect">
              <a:avLst/>
            </a:prstGeom>
            <a:ln>
              <a:headEnd type="none" w="med" len="med"/>
              <a:tailEnd type="none" w="med" len="med"/>
            </a:ln>
            <a:effectLst/>
            <a:scene3d>
              <a:camera prst="orthographicFront">
                <a:rot lat="0" lon="0" rev="0"/>
              </a:camera>
              <a:lightRig rig="threePt" dir="tl"/>
            </a:scene3d>
            <a:sp3d prstMaterial="matte"/>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grpSp>
      <p:grpSp>
        <p:nvGrpSpPr>
          <p:cNvPr id="85" name="Group 84"/>
          <p:cNvGrpSpPr/>
          <p:nvPr/>
        </p:nvGrpSpPr>
        <p:grpSpPr>
          <a:xfrm>
            <a:off x="716470" y="3894131"/>
            <a:ext cx="1828800" cy="2158704"/>
            <a:chOff x="497805" y="4062546"/>
            <a:chExt cx="1828800" cy="2158704"/>
          </a:xfrm>
        </p:grpSpPr>
        <p:sp>
          <p:nvSpPr>
            <p:cNvPr id="72" name="Rounded Rectangle 71"/>
            <p:cNvSpPr/>
            <p:nvPr/>
          </p:nvSpPr>
          <p:spPr bwMode="auto">
            <a:xfrm>
              <a:off x="497805" y="4151603"/>
              <a:ext cx="1828800" cy="2069647"/>
            </a:xfrm>
            <a:prstGeom prst="roundRect">
              <a:avLst>
                <a:gd name="adj" fmla="val 0"/>
              </a:avLst>
            </a:prstGeom>
            <a:solidFill>
              <a:schemeClr val="accent2"/>
            </a:solidFill>
            <a:ln w="9525" cap="flat" cmpd="sng" algn="ctr">
              <a:noFill/>
              <a:prstDash val="solid"/>
            </a:ln>
            <a:effectLst/>
          </p:spPr>
          <p:txBody>
            <a:bodyPr lIns="91440" bIns="91440" rtlCol="0" anchor="b" anchorCtr="0"/>
            <a:lstStyle/>
            <a:p>
              <a:pPr defTabSz="1218936"/>
              <a:r>
                <a:rPr lang="en-US" altLang="zh-CN" sz="2000" dirty="0">
                  <a:solidFill>
                    <a:schemeClr val="bg1">
                      <a:alpha val="99000"/>
                    </a:schemeClr>
                  </a:solidFill>
                  <a:ea typeface="Segoe UI" pitchFamily="34" charset="0"/>
                  <a:cs typeface="Segoe UI" pitchFamily="34" charset="0"/>
                </a:rPr>
                <a:t> </a:t>
              </a:r>
            </a:p>
          </p:txBody>
        </p:sp>
        <p:sp>
          <p:nvSpPr>
            <p:cNvPr id="73" name="TextBox 72"/>
            <p:cNvSpPr txBox="1"/>
            <p:nvPr/>
          </p:nvSpPr>
          <p:spPr bwMode="invGray">
            <a:xfrm>
              <a:off x="540258" y="4062546"/>
              <a:ext cx="1743894" cy="618631"/>
            </a:xfrm>
            <a:prstGeom prst="rect">
              <a:avLst/>
            </a:prstGeom>
            <a:noFill/>
          </p:spPr>
          <p:txBody>
            <a:bodyPr wrap="square" tIns="182880" rtlCol="0">
              <a:spAutoFit/>
            </a:bodyPr>
            <a:lstStyle/>
            <a:p>
              <a:pPr marL="0" lvl="1" algn="ctr" defTabSz="914061" fontAlgn="base">
                <a:lnSpc>
                  <a:spcPct val="90000"/>
                </a:lnSpc>
                <a:spcBef>
                  <a:spcPct val="0"/>
                </a:spcBef>
                <a:spcAft>
                  <a:spcPct val="0"/>
                </a:spcAft>
                <a:buClr>
                  <a:srgbClr val="FFC000"/>
                </a:buClr>
              </a:pPr>
              <a:r>
                <a:rPr lang="en-US" sz="2800" kern="0" spc="-51" dirty="0">
                  <a:solidFill>
                    <a:schemeClr val="bg1">
                      <a:alpha val="99000"/>
                    </a:schemeClr>
                  </a:solidFill>
                  <a:latin typeface="Segoe UI Light" pitchFamily="34" charset="0"/>
                </a:rPr>
                <a:t>Extra Small</a:t>
              </a:r>
            </a:p>
          </p:txBody>
        </p:sp>
        <p:sp>
          <p:nvSpPr>
            <p:cNvPr id="74" name="Rectangle 73"/>
            <p:cNvSpPr/>
            <p:nvPr/>
          </p:nvSpPr>
          <p:spPr>
            <a:xfrm>
              <a:off x="606146" y="4757748"/>
              <a:ext cx="1612118" cy="375187"/>
            </a:xfrm>
            <a:prstGeom prst="rect">
              <a:avLst/>
            </a:prstGeom>
          </p:spPr>
          <p:txBody>
            <a:bodyPr wrap="square" anchor="ctr" anchorCtr="0">
              <a:noAutofit/>
            </a:bodyPr>
            <a:lstStyle/>
            <a:p>
              <a:pPr algn="ctr"/>
              <a:r>
                <a:rPr lang="en-US" sz="2000" b="1" kern="0" dirty="0">
                  <a:gradFill>
                    <a:gsLst>
                      <a:gs pos="0">
                        <a:schemeClr val="bg1"/>
                      </a:gs>
                      <a:gs pos="50000">
                        <a:schemeClr val="bg1"/>
                      </a:gs>
                    </a:gsLst>
                    <a:lin ang="10800000" scaled="0"/>
                  </a:gradFill>
                  <a:latin typeface="+mj-lt"/>
                </a:rPr>
                <a:t>1 x 1.0Ghz</a:t>
              </a:r>
            </a:p>
          </p:txBody>
        </p:sp>
        <p:sp>
          <p:nvSpPr>
            <p:cNvPr id="75" name="Rectangle 74"/>
            <p:cNvSpPr/>
            <p:nvPr/>
          </p:nvSpPr>
          <p:spPr>
            <a:xfrm>
              <a:off x="625810" y="5071149"/>
              <a:ext cx="1572790" cy="307777"/>
            </a:xfrm>
            <a:prstGeom prst="rect">
              <a:avLst/>
            </a:prstGeom>
          </p:spPr>
          <p:txBody>
            <a:bodyPr wrap="square">
              <a:spAutoFit/>
            </a:bodyPr>
            <a:lstStyle/>
            <a:p>
              <a:pPr algn="ctr"/>
              <a:r>
                <a:rPr lang="en-US" sz="1400" b="1" kern="0" dirty="0">
                  <a:solidFill>
                    <a:schemeClr val="bg1">
                      <a:alpha val="99000"/>
                    </a:schemeClr>
                  </a:solidFill>
                  <a:latin typeface="+mj-lt"/>
                </a:rPr>
                <a:t>(low IO) </a:t>
              </a:r>
              <a:endParaRPr lang="en-US" sz="3700" b="1" dirty="0">
                <a:solidFill>
                  <a:schemeClr val="bg1">
                    <a:alpha val="99000"/>
                  </a:schemeClr>
                </a:solidFill>
                <a:latin typeface="+mj-lt"/>
              </a:endParaRPr>
            </a:p>
          </p:txBody>
        </p:sp>
        <p:sp>
          <p:nvSpPr>
            <p:cNvPr id="76" name="Rectangle 75"/>
            <p:cNvSpPr/>
            <p:nvPr/>
          </p:nvSpPr>
          <p:spPr>
            <a:xfrm>
              <a:off x="556985" y="5627739"/>
              <a:ext cx="1710440" cy="375187"/>
            </a:xfrm>
            <a:prstGeom prst="rect">
              <a:avLst/>
            </a:prstGeom>
          </p:spPr>
          <p:txBody>
            <a:bodyPr wrap="square" anchor="ctr" anchorCtr="0">
              <a:noAutofit/>
            </a:bodyPr>
            <a:lstStyle/>
            <a:p>
              <a:pPr algn="ctr"/>
              <a:r>
                <a:rPr lang="en-US" sz="1300" b="1" kern="0" dirty="0">
                  <a:solidFill>
                    <a:schemeClr val="bg1">
                      <a:alpha val="99000"/>
                    </a:schemeClr>
                  </a:solidFill>
                  <a:latin typeface="+mj-lt"/>
                </a:rPr>
                <a:t>768 MB memory </a:t>
              </a:r>
              <a:endParaRPr lang="en-US" sz="1300" b="1" kern="0" dirty="0" smtClean="0">
                <a:solidFill>
                  <a:schemeClr val="bg1">
                    <a:alpha val="99000"/>
                  </a:schemeClr>
                </a:solidFill>
                <a:latin typeface="+mj-lt"/>
              </a:endParaRPr>
            </a:p>
            <a:p>
              <a:pPr lvl="0" algn="ctr"/>
              <a:r>
                <a:rPr lang="en-US" sz="1300" b="1" kern="0" dirty="0">
                  <a:solidFill>
                    <a:srgbClr val="FFFFFF">
                      <a:alpha val="99000"/>
                    </a:srgbClr>
                  </a:solidFill>
                </a:rPr>
                <a:t>20 GB storage</a:t>
              </a:r>
            </a:p>
            <a:p>
              <a:pPr lvl="0" algn="ctr"/>
              <a:r>
                <a:rPr lang="en-US" sz="1300" kern="0" dirty="0">
                  <a:solidFill>
                    <a:srgbClr val="FFFFFF">
                      <a:alpha val="99000"/>
                    </a:srgbClr>
                  </a:solidFill>
                </a:rPr>
                <a:t>(instance storage) </a:t>
              </a:r>
            </a:p>
            <a:p>
              <a:pPr algn="ctr"/>
              <a:endParaRPr lang="en-US" sz="1300" b="1" kern="0" dirty="0">
                <a:solidFill>
                  <a:schemeClr val="bg1">
                    <a:alpha val="99000"/>
                  </a:schemeClr>
                </a:solidFill>
                <a:latin typeface="+mj-lt"/>
              </a:endParaRPr>
            </a:p>
          </p:txBody>
        </p:sp>
        <p:cxnSp>
          <p:nvCxnSpPr>
            <p:cNvPr id="78" name="Straight Connector 77"/>
            <p:cNvCxnSpPr/>
            <p:nvPr/>
          </p:nvCxnSpPr>
          <p:spPr>
            <a:xfrm>
              <a:off x="634965" y="4674078"/>
              <a:ext cx="1554480" cy="2382"/>
            </a:xfrm>
            <a:prstGeom prst="line">
              <a:avLst/>
            </a:prstGeom>
            <a:ln w="6350">
              <a:solidFill>
                <a:schemeClr val="bg1"/>
              </a:solidFill>
            </a:ln>
            <a:effectLst>
              <a:outerShdw blurRad="63500" algn="ctr" rotWithShape="0">
                <a:schemeClr val="bg1">
                  <a:alpha val="40000"/>
                </a:scheme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5595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t>
            </a:r>
            <a:r>
              <a:rPr lang="en-US" dirty="0">
                <a:solidFill>
                  <a:schemeClr val="accent2">
                    <a:alpha val="99000"/>
                  </a:schemeClr>
                </a:solidFill>
              </a:rPr>
              <a:t>Azure</a:t>
            </a:r>
          </a:p>
        </p:txBody>
      </p:sp>
      <p:sp>
        <p:nvSpPr>
          <p:cNvPr id="21" name="Text Placeholder 2"/>
          <p:cNvSpPr>
            <a:spLocks noGrp="1"/>
          </p:cNvSpPr>
          <p:nvPr>
            <p:ph type="body" sz="quarter" idx="10"/>
          </p:nvPr>
        </p:nvSpPr>
        <p:spPr>
          <a:xfrm>
            <a:off x="519114" y="1447800"/>
            <a:ext cx="5901784" cy="4265783"/>
          </a:xfrm>
        </p:spPr>
        <p:txBody>
          <a:bodyPr/>
          <a:lstStyle/>
          <a:p>
            <a:r>
              <a:rPr lang="en-US" sz="4400" dirty="0" smtClean="0"/>
              <a:t>Comprehensive set of services that enable you to </a:t>
            </a:r>
            <a:r>
              <a:rPr lang="en-US" sz="4400" dirty="0"/>
              <a:t>quickly build, deploy and manage applications across a global network of Microsoft-managed datacenters</a:t>
            </a:r>
            <a:endParaRPr lang="en-US" sz="4400" dirty="0"/>
          </a:p>
        </p:txBody>
      </p:sp>
      <p:sp>
        <p:nvSpPr>
          <p:cNvPr id="18" name="Rounded Rectangle 17"/>
          <p:cNvSpPr/>
          <p:nvPr/>
        </p:nvSpPr>
        <p:spPr bwMode="auto">
          <a:xfrm>
            <a:off x="6571622" y="461775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24" name="TextBox 23"/>
          <p:cNvSpPr txBox="1"/>
          <p:nvPr/>
        </p:nvSpPr>
        <p:spPr>
          <a:xfrm>
            <a:off x="8831160" y="5205998"/>
            <a:ext cx="228939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Solid</a:t>
            </a:r>
            <a:endParaRPr lang="en-US" altLang="zh-CN" sz="3600" dirty="0"/>
          </a:p>
        </p:txBody>
      </p:sp>
      <p:sp>
        <p:nvSpPr>
          <p:cNvPr id="29" name="Rounded Rectangle 28"/>
          <p:cNvSpPr/>
          <p:nvPr/>
        </p:nvSpPr>
        <p:spPr bwMode="auto">
          <a:xfrm>
            <a:off x="6571622" y="286964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15" name="TextBox 14"/>
          <p:cNvSpPr txBox="1"/>
          <p:nvPr/>
        </p:nvSpPr>
        <p:spPr>
          <a:xfrm>
            <a:off x="8831160" y="3366429"/>
            <a:ext cx="1716345"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Open</a:t>
            </a:r>
            <a:endParaRPr lang="en-US" altLang="zh-CN" sz="3600" dirty="0"/>
          </a:p>
        </p:txBody>
      </p:sp>
      <p:sp>
        <p:nvSpPr>
          <p:cNvPr id="30" name="Rounded Rectangle 29"/>
          <p:cNvSpPr/>
          <p:nvPr/>
        </p:nvSpPr>
        <p:spPr bwMode="auto">
          <a:xfrm>
            <a:off x="6571622" y="1118720"/>
            <a:ext cx="5104441" cy="1639914"/>
          </a:xfrm>
          <a:prstGeom prst="roundRect">
            <a:avLst>
              <a:gd name="adj" fmla="val 0"/>
            </a:avLst>
          </a:prstGeom>
          <a:solidFill>
            <a:schemeClr val="accent2"/>
          </a:solidFill>
          <a:ln w="9525" cap="flat" cmpd="sng" algn="ctr">
            <a:noFill/>
            <a:prstDash val="solid"/>
          </a:ln>
          <a:effectLst/>
        </p:spPr>
        <p:txBody>
          <a:bodyPr rtlCol="0" anchor="t" anchorCtr="0"/>
          <a:lstStyle/>
          <a:p>
            <a:pPr algn="ctr" defTabSz="1218936"/>
            <a:r>
              <a:rPr lang="en-US" sz="1500" dirty="0">
                <a:solidFill>
                  <a:schemeClr val="bg1">
                    <a:alpha val="99000"/>
                  </a:schemeClr>
                </a:solidFill>
                <a:latin typeface="Segoe UI"/>
                <a:ea typeface="Segoe UI" pitchFamily="34" charset="0"/>
                <a:cs typeface="Segoe UI" pitchFamily="34" charset="0"/>
              </a:rPr>
              <a:t> </a:t>
            </a:r>
          </a:p>
        </p:txBody>
      </p:sp>
      <p:sp>
        <p:nvSpPr>
          <p:cNvPr id="31" name="TextBox 30"/>
          <p:cNvSpPr txBox="1"/>
          <p:nvPr/>
        </p:nvSpPr>
        <p:spPr>
          <a:xfrm>
            <a:off x="8831160" y="1696140"/>
            <a:ext cx="1841376" cy="646331"/>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r>
              <a:rPr lang="en-US" altLang="zh-CN" sz="3600" dirty="0" smtClean="0"/>
              <a:t>Flexible</a:t>
            </a:r>
            <a:endParaRPr lang="en-US" altLang="zh-CN" sz="3600"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5923" y="3215460"/>
            <a:ext cx="1309521" cy="94827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4396" y="1508484"/>
            <a:ext cx="1412575" cy="86038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212" y="4905544"/>
            <a:ext cx="1590731" cy="953328"/>
          </a:xfrm>
          <a:prstGeom prst="rect">
            <a:avLst/>
          </a:prstGeom>
        </p:spPr>
      </p:pic>
    </p:spTree>
    <p:extLst>
      <p:ext uri="{BB962C8B-B14F-4D97-AF65-F5344CB8AC3E}">
        <p14:creationId xmlns:p14="http://schemas.microsoft.com/office/powerpoint/2010/main" val="59518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4862179" y="265148"/>
            <a:ext cx="2237868" cy="2123658"/>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lnSpc>
                <a:spcPct val="100000"/>
              </a:lnSpc>
            </a:pPr>
            <a:r>
              <a:rPr sz="13800" dirty="0" smtClean="0">
                <a:solidFill>
                  <a:schemeClr val="tx1">
                    <a:alpha val="99000"/>
                  </a:schemeClr>
                </a:solidFill>
              </a:rPr>
              <a:t>89</a:t>
            </a:r>
            <a:endParaRPr sz="13800" dirty="0">
              <a:solidFill>
                <a:schemeClr val="tx1">
                  <a:alpha val="99000"/>
                </a:schemeClr>
              </a:solidFill>
            </a:endParaRPr>
          </a:p>
        </p:txBody>
      </p:sp>
      <p:sp>
        <p:nvSpPr>
          <p:cNvPr id="5" name="TextBox 4"/>
          <p:cNvSpPr txBox="1"/>
          <p:nvPr/>
        </p:nvSpPr>
        <p:spPr>
          <a:xfrm>
            <a:off x="301044" y="177802"/>
            <a:ext cx="1933575"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Australia</a:t>
            </a:r>
          </a:p>
          <a:p>
            <a:pPr algn="r" defTabSz="1625032"/>
            <a:r>
              <a:rPr lang="en-US" sz="1900" dirty="0">
                <a:solidFill>
                  <a:srgbClr val="00AEEF">
                    <a:alpha val="99000"/>
                  </a:srgbClr>
                </a:solidFill>
              </a:rPr>
              <a:t>Austria</a:t>
            </a:r>
          </a:p>
          <a:p>
            <a:pPr algn="r" defTabSz="1625032"/>
            <a:r>
              <a:rPr lang="en-US" sz="1900" dirty="0">
                <a:solidFill>
                  <a:srgbClr val="00AEEF">
                    <a:alpha val="99000"/>
                  </a:srgbClr>
                </a:solidFill>
              </a:rPr>
              <a:t>Belgium</a:t>
            </a:r>
          </a:p>
          <a:p>
            <a:pPr algn="r" defTabSz="1625032"/>
            <a:r>
              <a:rPr lang="en-US" sz="1900" dirty="0">
                <a:solidFill>
                  <a:srgbClr val="00AEEF">
                    <a:alpha val="99000"/>
                  </a:srgbClr>
                </a:solidFill>
              </a:rPr>
              <a:t>Brazil</a:t>
            </a:r>
          </a:p>
          <a:p>
            <a:pPr algn="r" defTabSz="1625032"/>
            <a:r>
              <a:rPr lang="en-US" sz="1900" dirty="0">
                <a:solidFill>
                  <a:srgbClr val="00AEEF">
                    <a:alpha val="99000"/>
                  </a:srgbClr>
                </a:solidFill>
              </a:rPr>
              <a:t>Canada</a:t>
            </a:r>
          </a:p>
          <a:p>
            <a:pPr algn="r" defTabSz="1625032"/>
            <a:r>
              <a:rPr lang="en-US" sz="1900" dirty="0">
                <a:solidFill>
                  <a:srgbClr val="00AEEF">
                    <a:alpha val="99000"/>
                  </a:srgbClr>
                </a:solidFill>
              </a:rPr>
              <a:t>Chile</a:t>
            </a:r>
          </a:p>
          <a:p>
            <a:pPr algn="r" defTabSz="1625032"/>
            <a:r>
              <a:rPr lang="en-US" sz="1900" dirty="0">
                <a:solidFill>
                  <a:srgbClr val="00AEEF">
                    <a:alpha val="99000"/>
                  </a:srgbClr>
                </a:solidFill>
              </a:rPr>
              <a:t>Colombia</a:t>
            </a:r>
          </a:p>
          <a:p>
            <a:pPr algn="r" defTabSz="1625032"/>
            <a:r>
              <a:rPr lang="en-US" sz="1900" dirty="0">
                <a:solidFill>
                  <a:srgbClr val="00AEEF">
                    <a:alpha val="99000"/>
                  </a:srgbClr>
                </a:solidFill>
              </a:rPr>
              <a:t>Costa Rica</a:t>
            </a:r>
          </a:p>
          <a:p>
            <a:pPr algn="r" defTabSz="1625032"/>
            <a:r>
              <a:rPr lang="en-US" sz="1900" dirty="0">
                <a:solidFill>
                  <a:srgbClr val="00AEEF">
                    <a:alpha val="99000"/>
                  </a:srgbClr>
                </a:solidFill>
              </a:rPr>
              <a:t>Cyprus</a:t>
            </a:r>
          </a:p>
          <a:p>
            <a:pPr algn="r" defTabSz="1625032"/>
            <a:r>
              <a:rPr lang="en-US" sz="1900" dirty="0">
                <a:solidFill>
                  <a:srgbClr val="00AEEF">
                    <a:alpha val="99000"/>
                  </a:srgbClr>
                </a:solidFill>
              </a:rPr>
              <a:t>Czech Republic</a:t>
            </a:r>
          </a:p>
          <a:p>
            <a:pPr algn="r" defTabSz="1625032"/>
            <a:r>
              <a:rPr lang="en-US" sz="1900" dirty="0">
                <a:solidFill>
                  <a:srgbClr val="00AEEF">
                    <a:alpha val="99000"/>
                  </a:srgbClr>
                </a:solidFill>
              </a:rPr>
              <a:t>Denmark</a:t>
            </a:r>
          </a:p>
          <a:p>
            <a:pPr algn="r" defTabSz="1625032"/>
            <a:r>
              <a:rPr lang="en-US" sz="1900" dirty="0">
                <a:solidFill>
                  <a:srgbClr val="00AEEF">
                    <a:alpha val="99000"/>
                  </a:srgbClr>
                </a:solidFill>
              </a:rPr>
              <a:t>Finland</a:t>
            </a:r>
          </a:p>
          <a:p>
            <a:pPr algn="r" defTabSz="1625032"/>
            <a:r>
              <a:rPr lang="en-US" sz="1900" dirty="0">
                <a:solidFill>
                  <a:srgbClr val="00AEEF">
                    <a:alpha val="99000"/>
                  </a:srgbClr>
                </a:solidFill>
              </a:rPr>
              <a:t>France</a:t>
            </a:r>
          </a:p>
          <a:p>
            <a:pPr algn="r" defTabSz="1625032"/>
            <a:r>
              <a:rPr lang="en-US" sz="1900" dirty="0">
                <a:solidFill>
                  <a:srgbClr val="00AEEF">
                    <a:alpha val="99000"/>
                  </a:srgbClr>
                </a:solidFill>
              </a:rPr>
              <a:t>Germany</a:t>
            </a:r>
          </a:p>
          <a:p>
            <a:pPr algn="r" defTabSz="1625032"/>
            <a:r>
              <a:rPr lang="en-US" sz="1900" dirty="0">
                <a:solidFill>
                  <a:srgbClr val="00AEEF">
                    <a:alpha val="99000"/>
                  </a:srgbClr>
                </a:solidFill>
              </a:rPr>
              <a:t>Greece</a:t>
            </a:r>
          </a:p>
          <a:p>
            <a:pPr algn="r" defTabSz="1625032"/>
            <a:r>
              <a:rPr lang="en-US" sz="1900" dirty="0">
                <a:solidFill>
                  <a:srgbClr val="00AEEF">
                    <a:alpha val="99000"/>
                  </a:srgbClr>
                </a:solidFill>
              </a:rPr>
              <a:t>Hong Kong</a:t>
            </a:r>
          </a:p>
          <a:p>
            <a:pPr algn="r" defTabSz="1625032"/>
            <a:r>
              <a:rPr lang="en-US" sz="1900" dirty="0">
                <a:solidFill>
                  <a:srgbClr val="00AEEF">
                    <a:alpha val="99000"/>
                  </a:srgbClr>
                </a:solidFill>
              </a:rPr>
              <a:t>Hungary</a:t>
            </a:r>
          </a:p>
          <a:p>
            <a:pPr algn="r" defTabSz="1625032"/>
            <a:r>
              <a:rPr lang="en-US" sz="1900" dirty="0">
                <a:solidFill>
                  <a:srgbClr val="00AEEF">
                    <a:alpha val="99000"/>
                  </a:srgbClr>
                </a:solidFill>
              </a:rPr>
              <a:t>India</a:t>
            </a:r>
          </a:p>
          <a:p>
            <a:pPr algn="r" defTabSz="1625032"/>
            <a:r>
              <a:rPr lang="en-US" sz="1900" dirty="0">
                <a:solidFill>
                  <a:srgbClr val="00AEEF">
                    <a:alpha val="99000"/>
                  </a:srgbClr>
                </a:solidFill>
              </a:rPr>
              <a:t>Ireland</a:t>
            </a:r>
          </a:p>
          <a:p>
            <a:pPr algn="r" defTabSz="1625032"/>
            <a:r>
              <a:rPr lang="en-US" sz="1900" dirty="0">
                <a:solidFill>
                  <a:srgbClr val="00AEEF">
                    <a:alpha val="99000"/>
                  </a:srgbClr>
                </a:solidFill>
              </a:rPr>
              <a:t>Israel</a:t>
            </a:r>
          </a:p>
          <a:p>
            <a:pPr algn="r" defTabSz="1625032"/>
            <a:r>
              <a:rPr lang="en-US" sz="1900" dirty="0">
                <a:solidFill>
                  <a:srgbClr val="00AEEF">
                    <a:alpha val="99000"/>
                  </a:srgbClr>
                </a:solidFill>
              </a:rPr>
              <a:t>Italy</a:t>
            </a:r>
          </a:p>
          <a:p>
            <a:pPr algn="r" defTabSz="1625032"/>
            <a:r>
              <a:rPr lang="en-US" sz="1900" dirty="0">
                <a:solidFill>
                  <a:srgbClr val="00AEEF">
                    <a:alpha val="99000"/>
                  </a:srgbClr>
                </a:solidFill>
              </a:rPr>
              <a:t>Japan</a:t>
            </a:r>
          </a:p>
          <a:p>
            <a:pPr algn="r" defTabSz="1625032"/>
            <a:r>
              <a:rPr lang="en-US" sz="1900" dirty="0">
                <a:solidFill>
                  <a:srgbClr val="00AEEF">
                    <a:alpha val="99000"/>
                  </a:srgbClr>
                </a:solidFill>
              </a:rPr>
              <a:t>Korea</a:t>
            </a:r>
          </a:p>
        </p:txBody>
      </p:sp>
      <p:sp>
        <p:nvSpPr>
          <p:cNvPr id="6" name="TextBox 5"/>
          <p:cNvSpPr txBox="1"/>
          <p:nvPr/>
        </p:nvSpPr>
        <p:spPr>
          <a:xfrm>
            <a:off x="2403586" y="177804"/>
            <a:ext cx="1849152" cy="6724918"/>
          </a:xfrm>
          <a:prstGeom prst="rect">
            <a:avLst/>
          </a:prstGeom>
          <a:noFill/>
        </p:spPr>
        <p:txBody>
          <a:bodyPr wrap="square" lIns="0" tIns="0" rIns="0" bIns="0" rtlCol="0">
            <a:spAutoFit/>
          </a:bodyPr>
          <a:lstStyle/>
          <a:p>
            <a:pPr algn="r" defTabSz="1625032"/>
            <a:r>
              <a:rPr lang="en-US" sz="1900" dirty="0">
                <a:solidFill>
                  <a:srgbClr val="00AEEF">
                    <a:alpha val="99000"/>
                  </a:srgbClr>
                </a:solidFill>
              </a:rPr>
              <a:t>Luxembourg</a:t>
            </a:r>
          </a:p>
          <a:p>
            <a:pPr algn="r" defTabSz="1625032"/>
            <a:r>
              <a:rPr lang="en-US" sz="1900" dirty="0">
                <a:solidFill>
                  <a:srgbClr val="00AEEF">
                    <a:alpha val="99000"/>
                  </a:srgbClr>
                </a:solidFill>
              </a:rPr>
              <a:t>Malaysia</a:t>
            </a:r>
            <a:endParaRPr lang="en-US" sz="1400" dirty="0">
              <a:solidFill>
                <a:srgbClr val="00AEEF">
                  <a:alpha val="99000"/>
                </a:srgbClr>
              </a:solidFill>
            </a:endParaRPr>
          </a:p>
          <a:p>
            <a:pPr algn="r" defTabSz="1625032"/>
            <a:r>
              <a:rPr lang="en-US" sz="1900" dirty="0">
                <a:solidFill>
                  <a:srgbClr val="00AEEF">
                    <a:alpha val="99000"/>
                  </a:srgbClr>
                </a:solidFill>
              </a:rPr>
              <a:t>Mexico</a:t>
            </a:r>
          </a:p>
          <a:p>
            <a:pPr algn="r" defTabSz="1625032"/>
            <a:r>
              <a:rPr lang="en-US" sz="1900" dirty="0">
                <a:solidFill>
                  <a:srgbClr val="00AEEF">
                    <a:alpha val="99000"/>
                  </a:srgbClr>
                </a:solidFill>
              </a:rPr>
              <a:t>Netherlands</a:t>
            </a:r>
          </a:p>
          <a:p>
            <a:pPr algn="r" defTabSz="1625032"/>
            <a:r>
              <a:rPr lang="en-US" sz="1900" dirty="0">
                <a:solidFill>
                  <a:srgbClr val="00AEEF">
                    <a:alpha val="99000"/>
                  </a:srgbClr>
                </a:solidFill>
              </a:rPr>
              <a:t>New Zealand</a:t>
            </a:r>
          </a:p>
          <a:p>
            <a:pPr algn="r" defTabSz="1625032"/>
            <a:r>
              <a:rPr lang="en-US" sz="1900" dirty="0">
                <a:solidFill>
                  <a:srgbClr val="00AEEF">
                    <a:alpha val="99000"/>
                  </a:srgbClr>
                </a:solidFill>
              </a:rPr>
              <a:t>Norway</a:t>
            </a:r>
          </a:p>
          <a:p>
            <a:pPr algn="r" defTabSz="1625032"/>
            <a:r>
              <a:rPr lang="en-US" sz="1900" dirty="0">
                <a:solidFill>
                  <a:srgbClr val="00AEEF">
                    <a:alpha val="99000"/>
                  </a:srgbClr>
                </a:solidFill>
              </a:rPr>
              <a:t>Peru</a:t>
            </a:r>
          </a:p>
          <a:p>
            <a:pPr algn="r" defTabSz="1625032"/>
            <a:r>
              <a:rPr lang="en-US" sz="1900" dirty="0">
                <a:solidFill>
                  <a:srgbClr val="00AEEF">
                    <a:alpha val="99000"/>
                  </a:srgbClr>
                </a:solidFill>
              </a:rPr>
              <a:t>Philippines</a:t>
            </a:r>
          </a:p>
          <a:p>
            <a:pPr algn="r" defTabSz="1625032"/>
            <a:r>
              <a:rPr lang="en-US" sz="1900" dirty="0">
                <a:solidFill>
                  <a:srgbClr val="00AEEF">
                    <a:alpha val="99000"/>
                  </a:srgbClr>
                </a:solidFill>
              </a:rPr>
              <a:t>Poland</a:t>
            </a:r>
          </a:p>
          <a:p>
            <a:pPr algn="r" defTabSz="1625032"/>
            <a:r>
              <a:rPr lang="en-US" sz="1900" dirty="0">
                <a:solidFill>
                  <a:srgbClr val="00AEEF">
                    <a:alpha val="99000"/>
                  </a:srgbClr>
                </a:solidFill>
              </a:rPr>
              <a:t>Portugal</a:t>
            </a:r>
          </a:p>
          <a:p>
            <a:pPr algn="r" defTabSz="1625032"/>
            <a:r>
              <a:rPr lang="en-US" sz="1900" dirty="0">
                <a:solidFill>
                  <a:srgbClr val="00AEEF">
                    <a:alpha val="99000"/>
                  </a:srgbClr>
                </a:solidFill>
              </a:rPr>
              <a:t>Puerto Rico</a:t>
            </a:r>
          </a:p>
          <a:p>
            <a:pPr algn="r" defTabSz="1625032"/>
            <a:r>
              <a:rPr lang="en-US" sz="1900" dirty="0">
                <a:solidFill>
                  <a:srgbClr val="00AEEF">
                    <a:alpha val="99000"/>
                  </a:srgbClr>
                </a:solidFill>
              </a:rPr>
              <a:t>Romania</a:t>
            </a:r>
          </a:p>
          <a:p>
            <a:pPr algn="r" defTabSz="1625032"/>
            <a:r>
              <a:rPr lang="en-US" sz="1900" dirty="0">
                <a:solidFill>
                  <a:srgbClr val="00AEEF">
                    <a:alpha val="99000"/>
                  </a:srgbClr>
                </a:solidFill>
              </a:rPr>
              <a:t>Russia</a:t>
            </a:r>
          </a:p>
          <a:p>
            <a:pPr algn="r" defTabSz="1625032"/>
            <a:r>
              <a:rPr lang="en-US" sz="1900" dirty="0">
                <a:solidFill>
                  <a:srgbClr val="00AEEF">
                    <a:alpha val="99000"/>
                  </a:srgbClr>
                </a:solidFill>
              </a:rPr>
              <a:t>Singapore</a:t>
            </a:r>
          </a:p>
          <a:p>
            <a:pPr algn="r" defTabSz="1625032"/>
            <a:r>
              <a:rPr lang="en-US" sz="1900" dirty="0">
                <a:solidFill>
                  <a:srgbClr val="00AEEF">
                    <a:alpha val="99000"/>
                  </a:srgbClr>
                </a:solidFill>
              </a:rPr>
              <a:t>Spain</a:t>
            </a:r>
          </a:p>
          <a:p>
            <a:pPr algn="r" defTabSz="1625032"/>
            <a:r>
              <a:rPr lang="en-US" sz="1900" dirty="0">
                <a:solidFill>
                  <a:srgbClr val="00AEEF">
                    <a:alpha val="99000"/>
                  </a:srgbClr>
                </a:solidFill>
              </a:rPr>
              <a:t>Sweden</a:t>
            </a:r>
          </a:p>
          <a:p>
            <a:pPr algn="r" defTabSz="1625032"/>
            <a:r>
              <a:rPr lang="en-US" sz="1900" dirty="0">
                <a:solidFill>
                  <a:srgbClr val="00AEEF">
                    <a:alpha val="99000"/>
                  </a:srgbClr>
                </a:solidFill>
              </a:rPr>
              <a:t>Switzerland</a:t>
            </a:r>
          </a:p>
          <a:p>
            <a:pPr algn="r" defTabSz="1625032"/>
            <a:r>
              <a:rPr lang="en-US" sz="1900" dirty="0">
                <a:solidFill>
                  <a:srgbClr val="00AEEF">
                    <a:alpha val="99000"/>
                  </a:srgbClr>
                </a:solidFill>
              </a:rPr>
              <a:t>Trinidad &amp; Tobago</a:t>
            </a:r>
          </a:p>
          <a:p>
            <a:pPr algn="r" defTabSz="1625032"/>
            <a:r>
              <a:rPr lang="en-US" sz="1900" dirty="0">
                <a:solidFill>
                  <a:srgbClr val="00AEEF">
                    <a:alpha val="99000"/>
                  </a:srgbClr>
                </a:solidFill>
              </a:rPr>
              <a:t>UK</a:t>
            </a:r>
          </a:p>
          <a:p>
            <a:pPr algn="r" defTabSz="1625032"/>
            <a:r>
              <a:rPr lang="en-US" sz="1900" dirty="0">
                <a:solidFill>
                  <a:srgbClr val="00AEEF">
                    <a:alpha val="99000"/>
                  </a:srgbClr>
                </a:solidFill>
              </a:rPr>
              <a:t>United States</a:t>
            </a:r>
          </a:p>
          <a:p>
            <a:pPr algn="r" defTabSz="1625032"/>
            <a:r>
              <a:rPr lang="en-US" sz="1900" dirty="0">
                <a:solidFill>
                  <a:srgbClr val="00AEEF">
                    <a:alpha val="99000"/>
                  </a:srgbClr>
                </a:solidFill>
              </a:rPr>
              <a:t>New Countries:</a:t>
            </a:r>
          </a:p>
          <a:p>
            <a:pPr algn="r" defTabSz="1625032"/>
            <a:r>
              <a:rPr lang="en-US" sz="1900" dirty="0">
                <a:solidFill>
                  <a:srgbClr val="00AEEF">
                    <a:alpha val="99000"/>
                  </a:srgbClr>
                </a:solidFill>
              </a:rPr>
              <a:t>Algeria</a:t>
            </a:r>
          </a:p>
        </p:txBody>
      </p:sp>
      <p:sp>
        <p:nvSpPr>
          <p:cNvPr id="7" name="TextBox 6"/>
          <p:cNvSpPr txBox="1"/>
          <p:nvPr/>
        </p:nvSpPr>
        <p:spPr>
          <a:xfrm>
            <a:off x="4252738" y="2442029"/>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Argentina</a:t>
            </a:r>
          </a:p>
          <a:p>
            <a:pPr algn="r" defTabSz="1625032"/>
            <a:r>
              <a:rPr lang="en-US" sz="1900" dirty="0">
                <a:solidFill>
                  <a:srgbClr val="00AEEF">
                    <a:alpha val="99000"/>
                  </a:srgbClr>
                </a:solidFill>
              </a:rPr>
              <a:t>Belarus</a:t>
            </a:r>
          </a:p>
          <a:p>
            <a:pPr algn="r" defTabSz="1625032"/>
            <a:r>
              <a:rPr lang="en-US" sz="1900" dirty="0">
                <a:solidFill>
                  <a:srgbClr val="00AEEF">
                    <a:alpha val="99000"/>
                  </a:srgbClr>
                </a:solidFill>
              </a:rPr>
              <a:t>Bulgaria</a:t>
            </a:r>
          </a:p>
          <a:p>
            <a:pPr algn="r" defTabSz="1625032"/>
            <a:r>
              <a:rPr lang="en-US" sz="1900" dirty="0">
                <a:solidFill>
                  <a:srgbClr val="00AEEF">
                    <a:alpha val="99000"/>
                  </a:srgbClr>
                </a:solidFill>
              </a:rPr>
              <a:t>Croatia</a:t>
            </a:r>
          </a:p>
          <a:p>
            <a:pPr algn="r" defTabSz="1625032"/>
            <a:r>
              <a:rPr lang="en-US" sz="1900" dirty="0">
                <a:solidFill>
                  <a:srgbClr val="00AEEF">
                    <a:alpha val="99000"/>
                  </a:srgbClr>
                </a:solidFill>
              </a:rPr>
              <a:t>Dominican Rep</a:t>
            </a:r>
          </a:p>
          <a:p>
            <a:pPr algn="r" defTabSz="1625032"/>
            <a:r>
              <a:rPr lang="en-US" sz="1900" dirty="0">
                <a:solidFill>
                  <a:srgbClr val="00AEEF">
                    <a:alpha val="99000"/>
                  </a:srgbClr>
                </a:solidFill>
              </a:rPr>
              <a:t>Ecuador</a:t>
            </a:r>
          </a:p>
          <a:p>
            <a:pPr algn="r" defTabSz="1625032"/>
            <a:r>
              <a:rPr lang="en-US" sz="1900" dirty="0">
                <a:solidFill>
                  <a:srgbClr val="00AEEF">
                    <a:alpha val="99000"/>
                  </a:srgbClr>
                </a:solidFill>
              </a:rPr>
              <a:t>Egypt</a:t>
            </a:r>
          </a:p>
          <a:p>
            <a:pPr algn="r" defTabSz="1625032"/>
            <a:r>
              <a:rPr lang="en-US" sz="1900" dirty="0">
                <a:solidFill>
                  <a:srgbClr val="00AEEF">
                    <a:alpha val="99000"/>
                  </a:srgbClr>
                </a:solidFill>
              </a:rPr>
              <a:t>El Salvador</a:t>
            </a:r>
          </a:p>
          <a:p>
            <a:pPr algn="r" defTabSz="1625032"/>
            <a:r>
              <a:rPr lang="en-US" sz="1900" dirty="0">
                <a:solidFill>
                  <a:srgbClr val="00AEEF">
                    <a:alpha val="99000"/>
                  </a:srgbClr>
                </a:solidFill>
              </a:rPr>
              <a:t>Estonia</a:t>
            </a:r>
          </a:p>
          <a:p>
            <a:pPr algn="r" defTabSz="1625032"/>
            <a:r>
              <a:rPr lang="en-US" sz="1900" dirty="0">
                <a:solidFill>
                  <a:srgbClr val="00AEEF">
                    <a:alpha val="99000"/>
                  </a:srgbClr>
                </a:solidFill>
              </a:rPr>
              <a:t>Guatemala</a:t>
            </a:r>
          </a:p>
          <a:p>
            <a:pPr algn="r" defTabSz="1625032"/>
            <a:r>
              <a:rPr lang="en-US" sz="1900" dirty="0">
                <a:solidFill>
                  <a:srgbClr val="00AEEF">
                    <a:alpha val="99000"/>
                  </a:srgbClr>
                </a:solidFill>
              </a:rPr>
              <a:t>Iceland</a:t>
            </a:r>
          </a:p>
          <a:p>
            <a:pPr algn="r" defTabSz="1625032"/>
            <a:r>
              <a:rPr lang="en-US" sz="1900" dirty="0">
                <a:solidFill>
                  <a:srgbClr val="00AEEF">
                    <a:alpha val="99000"/>
                  </a:srgbClr>
                </a:solidFill>
              </a:rPr>
              <a:t>Indonesia</a:t>
            </a:r>
          </a:p>
          <a:p>
            <a:pPr algn="r" defTabSz="1625032"/>
            <a:r>
              <a:rPr lang="en-US" sz="1900" dirty="0">
                <a:solidFill>
                  <a:srgbClr val="00AEEF">
                    <a:alpha val="99000"/>
                  </a:srgbClr>
                </a:solidFill>
              </a:rPr>
              <a:t>Jordan</a:t>
            </a:r>
          </a:p>
          <a:p>
            <a:pPr algn="r" defTabSz="1625032"/>
            <a:r>
              <a:rPr lang="en-US" sz="1900" dirty="0">
                <a:solidFill>
                  <a:srgbClr val="00AEEF">
                    <a:alpha val="99000"/>
                  </a:srgbClr>
                </a:solidFill>
              </a:rPr>
              <a:t>Kazakhstan</a:t>
            </a:r>
          </a:p>
          <a:p>
            <a:pPr algn="r" defTabSz="1625032"/>
            <a:r>
              <a:rPr lang="en-US" sz="1900" dirty="0">
                <a:solidFill>
                  <a:srgbClr val="00AEEF">
                    <a:alpha val="99000"/>
                  </a:srgbClr>
                </a:solidFill>
              </a:rPr>
              <a:t>Kenya</a:t>
            </a:r>
          </a:p>
        </p:txBody>
      </p:sp>
      <p:sp>
        <p:nvSpPr>
          <p:cNvPr id="8" name="TextBox 7"/>
          <p:cNvSpPr txBox="1"/>
          <p:nvPr/>
        </p:nvSpPr>
        <p:spPr>
          <a:xfrm>
            <a:off x="6076923" y="2442028"/>
            <a:ext cx="1824185"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Kuwait</a:t>
            </a:r>
          </a:p>
          <a:p>
            <a:pPr algn="r" defTabSz="1625032"/>
            <a:r>
              <a:rPr lang="en-US" sz="1900" dirty="0">
                <a:solidFill>
                  <a:srgbClr val="00AEEF">
                    <a:alpha val="99000"/>
                  </a:srgbClr>
                </a:solidFill>
              </a:rPr>
              <a:t>Latvia</a:t>
            </a:r>
          </a:p>
          <a:p>
            <a:pPr algn="r" defTabSz="1625032"/>
            <a:r>
              <a:rPr lang="en-US" sz="1900" dirty="0">
                <a:solidFill>
                  <a:srgbClr val="00AEEF">
                    <a:alpha val="99000"/>
                  </a:srgbClr>
                </a:solidFill>
              </a:rPr>
              <a:t>Liechtenstein</a:t>
            </a:r>
          </a:p>
          <a:p>
            <a:pPr algn="r" defTabSz="1625032"/>
            <a:r>
              <a:rPr lang="en-US" sz="1900" dirty="0">
                <a:solidFill>
                  <a:srgbClr val="00AEEF">
                    <a:alpha val="99000"/>
                  </a:srgbClr>
                </a:solidFill>
              </a:rPr>
              <a:t>Lithuania</a:t>
            </a:r>
          </a:p>
          <a:p>
            <a:pPr algn="r" defTabSz="1625032"/>
            <a:r>
              <a:rPr lang="en-US" sz="1900" dirty="0">
                <a:solidFill>
                  <a:srgbClr val="00AEEF">
                    <a:alpha val="99000"/>
                  </a:srgbClr>
                </a:solidFill>
              </a:rPr>
              <a:t>Macedonia</a:t>
            </a:r>
          </a:p>
          <a:p>
            <a:pPr algn="r" defTabSz="1625032"/>
            <a:r>
              <a:rPr lang="en-US" sz="1900" dirty="0">
                <a:solidFill>
                  <a:srgbClr val="00AEEF">
                    <a:alpha val="99000"/>
                  </a:srgbClr>
                </a:solidFill>
              </a:rPr>
              <a:t>Malta</a:t>
            </a:r>
          </a:p>
          <a:p>
            <a:pPr algn="r" defTabSz="1625032"/>
            <a:r>
              <a:rPr lang="en-US" sz="1900" dirty="0">
                <a:solidFill>
                  <a:srgbClr val="00AEEF">
                    <a:alpha val="99000"/>
                  </a:srgbClr>
                </a:solidFill>
              </a:rPr>
              <a:t>Montenegro</a:t>
            </a:r>
          </a:p>
          <a:p>
            <a:pPr algn="r" defTabSz="1625032"/>
            <a:r>
              <a:rPr lang="en-US" sz="1900" dirty="0">
                <a:solidFill>
                  <a:srgbClr val="00AEEF">
                    <a:alpha val="99000"/>
                  </a:srgbClr>
                </a:solidFill>
              </a:rPr>
              <a:t>Morocco</a:t>
            </a:r>
          </a:p>
          <a:p>
            <a:pPr algn="r" defTabSz="1625032"/>
            <a:r>
              <a:rPr lang="en-US" sz="1900" dirty="0">
                <a:solidFill>
                  <a:srgbClr val="00AEEF">
                    <a:alpha val="99000"/>
                  </a:srgbClr>
                </a:solidFill>
              </a:rPr>
              <a:t>Azerbaijan</a:t>
            </a:r>
          </a:p>
          <a:p>
            <a:pPr algn="r" defTabSz="1625032"/>
            <a:r>
              <a:rPr lang="en-US" sz="1900" dirty="0">
                <a:solidFill>
                  <a:srgbClr val="00AEEF">
                    <a:alpha val="99000"/>
                  </a:srgbClr>
                </a:solidFill>
              </a:rPr>
              <a:t>Nigeria</a:t>
            </a:r>
          </a:p>
          <a:p>
            <a:pPr algn="r" defTabSz="1625032"/>
            <a:r>
              <a:rPr lang="en-US" sz="1900" dirty="0">
                <a:solidFill>
                  <a:srgbClr val="00AEEF">
                    <a:alpha val="99000"/>
                  </a:srgbClr>
                </a:solidFill>
              </a:rPr>
              <a:t>Oman</a:t>
            </a:r>
          </a:p>
          <a:p>
            <a:pPr algn="r" defTabSz="1625032"/>
            <a:r>
              <a:rPr lang="en-US" sz="1900" dirty="0">
                <a:solidFill>
                  <a:srgbClr val="00AEEF">
                    <a:alpha val="99000"/>
                  </a:srgbClr>
                </a:solidFill>
              </a:rPr>
              <a:t>Pakistan</a:t>
            </a:r>
          </a:p>
          <a:p>
            <a:pPr algn="r" defTabSz="1625032"/>
            <a:r>
              <a:rPr lang="en-US" sz="1900" dirty="0">
                <a:solidFill>
                  <a:srgbClr val="00AEEF">
                    <a:alpha val="99000"/>
                  </a:srgbClr>
                </a:solidFill>
              </a:rPr>
              <a:t>Panama</a:t>
            </a:r>
          </a:p>
          <a:p>
            <a:pPr algn="r" defTabSz="1625032"/>
            <a:r>
              <a:rPr lang="en-US" sz="1900" dirty="0">
                <a:solidFill>
                  <a:srgbClr val="00AEEF">
                    <a:alpha val="99000"/>
                  </a:srgbClr>
                </a:solidFill>
              </a:rPr>
              <a:t>Paraguay</a:t>
            </a:r>
          </a:p>
          <a:p>
            <a:pPr algn="r" defTabSz="1625032"/>
            <a:r>
              <a:rPr lang="en-US" sz="1900" dirty="0">
                <a:solidFill>
                  <a:srgbClr val="00AEEF">
                    <a:alpha val="99000"/>
                  </a:srgbClr>
                </a:solidFill>
              </a:rPr>
              <a:t>Qatar</a:t>
            </a:r>
          </a:p>
        </p:txBody>
      </p:sp>
      <p:sp>
        <p:nvSpPr>
          <p:cNvPr id="9" name="TextBox 8"/>
          <p:cNvSpPr txBox="1"/>
          <p:nvPr/>
        </p:nvSpPr>
        <p:spPr>
          <a:xfrm>
            <a:off x="7922736" y="2442028"/>
            <a:ext cx="1878879" cy="4385816"/>
          </a:xfrm>
          <a:prstGeom prst="rect">
            <a:avLst/>
          </a:prstGeom>
          <a:noFill/>
        </p:spPr>
        <p:txBody>
          <a:bodyPr wrap="square" lIns="0" tIns="0" rIns="0" bIns="0" rtlCol="0">
            <a:spAutoFit/>
          </a:bodyPr>
          <a:lstStyle/>
          <a:p>
            <a:pPr algn="r" defTabSz="1625032"/>
            <a:r>
              <a:rPr lang="en-US" sz="1900" dirty="0">
                <a:solidFill>
                  <a:srgbClr val="00AEEF">
                    <a:alpha val="99000"/>
                  </a:srgbClr>
                </a:solidFill>
              </a:rPr>
              <a:t>Saudi Arabia</a:t>
            </a:r>
          </a:p>
          <a:p>
            <a:pPr algn="r" defTabSz="1625032"/>
            <a:r>
              <a:rPr lang="en-US" sz="1900" dirty="0">
                <a:solidFill>
                  <a:srgbClr val="00AEEF">
                    <a:alpha val="99000"/>
                  </a:srgbClr>
                </a:solidFill>
              </a:rPr>
              <a:t>Serbia</a:t>
            </a:r>
          </a:p>
          <a:p>
            <a:pPr algn="r" defTabSz="1625032"/>
            <a:r>
              <a:rPr lang="en-US" sz="1900" dirty="0">
                <a:solidFill>
                  <a:srgbClr val="00AEEF">
                    <a:alpha val="99000"/>
                  </a:srgbClr>
                </a:solidFill>
              </a:rPr>
              <a:t>Slovakia</a:t>
            </a:r>
          </a:p>
          <a:p>
            <a:pPr algn="r" defTabSz="1625032"/>
            <a:r>
              <a:rPr lang="en-US" sz="1900" dirty="0">
                <a:solidFill>
                  <a:srgbClr val="00AEEF">
                    <a:alpha val="99000"/>
                  </a:srgbClr>
                </a:solidFill>
              </a:rPr>
              <a:t>Slovenia</a:t>
            </a:r>
          </a:p>
          <a:p>
            <a:pPr algn="r" defTabSz="1625032"/>
            <a:r>
              <a:rPr lang="en-US" sz="1900" dirty="0">
                <a:solidFill>
                  <a:srgbClr val="00AEEF">
                    <a:alpha val="99000"/>
                  </a:srgbClr>
                </a:solidFill>
              </a:rPr>
              <a:t>South Africa</a:t>
            </a:r>
          </a:p>
          <a:p>
            <a:pPr algn="r" defTabSz="1625032"/>
            <a:r>
              <a:rPr lang="en-US" sz="1900" dirty="0">
                <a:solidFill>
                  <a:srgbClr val="00AEEF">
                    <a:alpha val="99000"/>
                  </a:srgbClr>
                </a:solidFill>
              </a:rPr>
              <a:t>Sri Lanka</a:t>
            </a:r>
          </a:p>
          <a:p>
            <a:pPr algn="r" defTabSz="1625032"/>
            <a:r>
              <a:rPr lang="en-US" sz="1900" dirty="0">
                <a:solidFill>
                  <a:srgbClr val="00AEEF">
                    <a:alpha val="99000"/>
                  </a:srgbClr>
                </a:solidFill>
              </a:rPr>
              <a:t>Taiwan</a:t>
            </a:r>
          </a:p>
          <a:p>
            <a:pPr algn="r" defTabSz="1625032"/>
            <a:r>
              <a:rPr lang="en-US" sz="1900" dirty="0">
                <a:solidFill>
                  <a:srgbClr val="00AEEF">
                    <a:alpha val="99000"/>
                  </a:srgbClr>
                </a:solidFill>
              </a:rPr>
              <a:t>Thailand</a:t>
            </a:r>
          </a:p>
          <a:p>
            <a:pPr algn="r" defTabSz="1625032"/>
            <a:r>
              <a:rPr lang="en-US" sz="1900" dirty="0">
                <a:solidFill>
                  <a:srgbClr val="00AEEF">
                    <a:alpha val="99000"/>
                  </a:srgbClr>
                </a:solidFill>
              </a:rPr>
              <a:t>Tunisia</a:t>
            </a:r>
          </a:p>
          <a:p>
            <a:pPr algn="r" defTabSz="1625032"/>
            <a:r>
              <a:rPr lang="en-US" sz="1900" dirty="0">
                <a:solidFill>
                  <a:srgbClr val="00AEEF">
                    <a:alpha val="99000"/>
                  </a:srgbClr>
                </a:solidFill>
              </a:rPr>
              <a:t>Turkey</a:t>
            </a:r>
          </a:p>
          <a:p>
            <a:pPr algn="r" defTabSz="1625032"/>
            <a:r>
              <a:rPr lang="en-US" sz="1900" dirty="0">
                <a:solidFill>
                  <a:srgbClr val="00AEEF">
                    <a:alpha val="99000"/>
                  </a:srgbClr>
                </a:solidFill>
              </a:rPr>
              <a:t>UAE</a:t>
            </a:r>
          </a:p>
          <a:p>
            <a:pPr algn="r" defTabSz="1625032"/>
            <a:r>
              <a:rPr lang="en-US" sz="1900" dirty="0">
                <a:solidFill>
                  <a:srgbClr val="00AEEF">
                    <a:alpha val="99000"/>
                  </a:srgbClr>
                </a:solidFill>
              </a:rPr>
              <a:t>Ukraine</a:t>
            </a:r>
          </a:p>
          <a:p>
            <a:pPr algn="r" defTabSz="1625032"/>
            <a:r>
              <a:rPr lang="en-US" sz="1900" dirty="0">
                <a:solidFill>
                  <a:srgbClr val="00AEEF">
                    <a:alpha val="99000"/>
                  </a:srgbClr>
                </a:solidFill>
              </a:rPr>
              <a:t>Uruguay</a:t>
            </a:r>
          </a:p>
          <a:p>
            <a:pPr algn="r" defTabSz="1625032"/>
            <a:r>
              <a:rPr lang="en-US" sz="1900" dirty="0">
                <a:solidFill>
                  <a:srgbClr val="00AEEF">
                    <a:alpha val="99000"/>
                  </a:srgbClr>
                </a:solidFill>
              </a:rPr>
              <a:t>Venezuela</a:t>
            </a:r>
          </a:p>
          <a:p>
            <a:pPr algn="r" defTabSz="1625032"/>
            <a:r>
              <a:rPr lang="en-US" sz="1900" dirty="0">
                <a:solidFill>
                  <a:srgbClr val="00AEEF">
                    <a:alpha val="99000"/>
                  </a:srgbClr>
                </a:solidFill>
              </a:rPr>
              <a:t>Bahrain</a:t>
            </a:r>
            <a:endParaRPr lang="en-US" sz="1400" dirty="0">
              <a:solidFill>
                <a:srgbClr val="00AEEF">
                  <a:alpha val="99000"/>
                </a:srgbClr>
              </a:solidFill>
            </a:endParaRPr>
          </a:p>
        </p:txBody>
      </p:sp>
      <p:sp>
        <p:nvSpPr>
          <p:cNvPr id="2" name="Rectangle 1"/>
          <p:cNvSpPr/>
          <p:nvPr/>
        </p:nvSpPr>
        <p:spPr>
          <a:xfrm>
            <a:off x="6811187" y="603702"/>
            <a:ext cx="3717860" cy="1446550"/>
          </a:xfrm>
          <a:prstGeom prst="rect">
            <a:avLst/>
          </a:prstGeom>
        </p:spPr>
        <p:txBody>
          <a:bodyPr wrap="square">
            <a:spAutoFit/>
          </a:bodyPr>
          <a:lstStyle/>
          <a:p>
            <a:pPr defTabSz="1218987"/>
            <a:r>
              <a:rPr lang="en-US" sz="4400" dirty="0" smtClean="0">
                <a:solidFill>
                  <a:schemeClr val="tx1">
                    <a:alpha val="99000"/>
                  </a:schemeClr>
                </a:solidFill>
                <a:latin typeface="+mj-lt"/>
              </a:rPr>
              <a:t>countries and territories</a:t>
            </a:r>
            <a:endParaRPr lang="en-US" sz="4400" dirty="0">
              <a:solidFill>
                <a:schemeClr val="tx1">
                  <a:alpha val="99000"/>
                </a:schemeClr>
              </a:solidFill>
              <a:latin typeface="+mj-lt"/>
            </a:endParaRPr>
          </a:p>
        </p:txBody>
      </p:sp>
    </p:spTree>
    <p:extLst>
      <p:ext uri="{BB962C8B-B14F-4D97-AF65-F5344CB8AC3E}">
        <p14:creationId xmlns:p14="http://schemas.microsoft.com/office/powerpoint/2010/main" val="407137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1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35240" y="1617789"/>
            <a:ext cx="4308065" cy="367769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Getting </a:t>
            </a:r>
            <a:r>
              <a:rPr lang="en-US" dirty="0"/>
              <a:t>Started</a:t>
            </a:r>
          </a:p>
        </p:txBody>
      </p:sp>
      <p:sp>
        <p:nvSpPr>
          <p:cNvPr id="25" name="Text Placeholder 12"/>
          <p:cNvSpPr>
            <a:spLocks noGrp="1"/>
          </p:cNvSpPr>
          <p:nvPr>
            <p:ph type="body" idx="1"/>
          </p:nvPr>
        </p:nvSpPr>
        <p:spPr>
          <a:xfrm>
            <a:off x="5306096" y="1855366"/>
            <a:ext cx="6882729" cy="553998"/>
          </a:xfrm>
        </p:spPr>
        <p:txBody>
          <a:bodyPr/>
          <a:lstStyle/>
          <a:p>
            <a:r>
              <a:rPr lang="en-US" sz="4000" dirty="0">
                <a:solidFill>
                  <a:srgbClr val="00B0F0">
                    <a:alpha val="99000"/>
                  </a:srgbClr>
                </a:solidFill>
              </a:rPr>
              <a:t>MSDN </a:t>
            </a:r>
            <a:r>
              <a:rPr lang="en-US" sz="4000" dirty="0" smtClean="0">
                <a:solidFill>
                  <a:srgbClr val="00B0F0">
                    <a:alpha val="99000"/>
                  </a:srgbClr>
                </a:solidFill>
              </a:rPr>
              <a:t>Subscription </a:t>
            </a:r>
            <a:r>
              <a:rPr lang="en-US" sz="4000" dirty="0">
                <a:solidFill>
                  <a:srgbClr val="00B0F0">
                    <a:alpha val="99000"/>
                  </a:srgbClr>
                </a:solidFill>
              </a:rPr>
              <a:t>Benefits</a:t>
            </a:r>
          </a:p>
        </p:txBody>
      </p:sp>
      <p:sp>
        <p:nvSpPr>
          <p:cNvPr id="26" name="Content Placeholder 13"/>
          <p:cNvSpPr>
            <a:spLocks noGrp="1"/>
          </p:cNvSpPr>
          <p:nvPr>
            <p:ph sz="half" idx="2"/>
          </p:nvPr>
        </p:nvSpPr>
        <p:spPr>
          <a:xfrm>
            <a:off x="5331854" y="3012299"/>
            <a:ext cx="6454862" cy="2148280"/>
          </a:xfrm>
        </p:spPr>
        <p:txBody>
          <a:bodyPr/>
          <a:lstStyle/>
          <a:p>
            <a:pPr marL="0" indent="0">
              <a:lnSpc>
                <a:spcPct val="100000"/>
              </a:lnSpc>
              <a:spcAft>
                <a:spcPts val="600"/>
              </a:spcAft>
              <a:buNone/>
            </a:pPr>
            <a:r>
              <a:rPr lang="en-US" sz="2400" dirty="0">
                <a:solidFill>
                  <a:srgbClr val="595959">
                    <a:alpha val="99000"/>
                  </a:srgbClr>
                </a:solidFill>
              </a:rPr>
              <a:t>Free Windows Azure access for Professional, Premium, and ultimate subscribers </a:t>
            </a:r>
          </a:p>
          <a:p>
            <a:pPr marL="0" indent="0">
              <a:lnSpc>
                <a:spcPct val="100000"/>
              </a:lnSpc>
              <a:spcAft>
                <a:spcPts val="600"/>
              </a:spcAft>
              <a:buNone/>
            </a:pPr>
            <a:r>
              <a:rPr lang="en-US" sz="2400" dirty="0">
                <a:solidFill>
                  <a:srgbClr val="595959">
                    <a:alpha val="99000"/>
                  </a:srgbClr>
                </a:solidFill>
              </a:rPr>
              <a:t>Designed to accelerate development</a:t>
            </a:r>
          </a:p>
          <a:p>
            <a:pPr marL="0" indent="0">
              <a:lnSpc>
                <a:spcPct val="100000"/>
              </a:lnSpc>
              <a:spcAft>
                <a:spcPts val="600"/>
              </a:spcAft>
              <a:buNone/>
            </a:pPr>
            <a:r>
              <a:rPr lang="en-US" sz="2400" dirty="0">
                <a:solidFill>
                  <a:srgbClr val="595959">
                    <a:alpha val="99000"/>
                  </a:srgbClr>
                </a:solidFill>
              </a:rPr>
              <a:t>Requires credit card at sign-up any overages beyond free </a:t>
            </a:r>
            <a:r>
              <a:rPr lang="en-US" sz="2400" dirty="0" smtClean="0">
                <a:solidFill>
                  <a:srgbClr val="595959">
                    <a:alpha val="99000"/>
                  </a:srgbClr>
                </a:solidFill>
              </a:rPr>
              <a:t>allocation</a:t>
            </a:r>
            <a:endParaRPr lang="en-US" sz="2400" dirty="0">
              <a:solidFill>
                <a:srgbClr val="595959">
                  <a:alpha val="99000"/>
                </a:srgbClr>
              </a:solidFill>
            </a:endParaRPr>
          </a:p>
        </p:txBody>
      </p:sp>
      <p:grpSp>
        <p:nvGrpSpPr>
          <p:cNvPr id="11" name="Group 10"/>
          <p:cNvGrpSpPr/>
          <p:nvPr/>
        </p:nvGrpSpPr>
        <p:grpSpPr>
          <a:xfrm>
            <a:off x="830374" y="1922719"/>
            <a:ext cx="3992836" cy="2441613"/>
            <a:chOff x="830374" y="1983007"/>
            <a:chExt cx="3992836" cy="2441613"/>
          </a:xfrm>
        </p:grpSpPr>
        <p:sp>
          <p:nvSpPr>
            <p:cNvPr id="19" name="Text Placeholder 11"/>
            <p:cNvSpPr txBox="1">
              <a:spLocks/>
            </p:cNvSpPr>
            <p:nvPr/>
          </p:nvSpPr>
          <p:spPr>
            <a:xfrm>
              <a:off x="900940" y="1983007"/>
              <a:ext cx="3922270" cy="498598"/>
            </a:xfrm>
            <a:prstGeom prst="rect">
              <a:avLst/>
            </a:prstGeom>
          </p:spPr>
          <p:txBody>
            <a:bodyPr vert="horz" wrap="square" lIns="0" tIns="0" rIns="0" bIns="0" rtlCol="0" anchor="b">
              <a:spAutoFit/>
            </a:bodyPr>
            <a:lstStyle>
              <a:lvl1pPr marL="0" indent="0" algn="l" defTabSz="914325" rtl="0" eaLnBrk="1" latinLnBrk="0" hangingPunct="1">
                <a:lnSpc>
                  <a:spcPct val="90000"/>
                </a:lnSpc>
                <a:spcBef>
                  <a:spcPts val="0"/>
                </a:spcBef>
                <a:buSzPct val="80000"/>
                <a:buFont typeface="Arial" pitchFamily="34" charset="0"/>
                <a:buNone/>
                <a:defRPr sz="3200" b="0" kern="1200">
                  <a:gradFill>
                    <a:gsLst>
                      <a:gs pos="0">
                        <a:srgbClr val="595959"/>
                      </a:gs>
                      <a:gs pos="86000">
                        <a:srgbClr val="595959"/>
                      </a:gs>
                    </a:gsLst>
                    <a:lin ang="5400000" scaled="0"/>
                  </a:gradFill>
                  <a:latin typeface="Segoe UI Light" pitchFamily="34" charset="0"/>
                  <a:ea typeface="+mn-ea"/>
                  <a:cs typeface="+mn-cs"/>
                </a:defRPr>
              </a:lvl1pPr>
              <a:lvl2pPr marL="457144" indent="0" algn="l" defTabSz="914325" rtl="0" eaLnBrk="1" latinLnBrk="0" hangingPunct="1">
                <a:lnSpc>
                  <a:spcPct val="90000"/>
                </a:lnSpc>
                <a:spcBef>
                  <a:spcPct val="20000"/>
                </a:spcBef>
                <a:buSzPct val="80000"/>
                <a:buFont typeface="Arial" pitchFamily="34" charset="0"/>
                <a:buNone/>
                <a:defRPr sz="2000" b="1" kern="1200">
                  <a:gradFill>
                    <a:gsLst>
                      <a:gs pos="0">
                        <a:srgbClr val="595959"/>
                      </a:gs>
                      <a:gs pos="86000">
                        <a:srgbClr val="595959"/>
                      </a:gs>
                    </a:gsLst>
                    <a:lin ang="5400000" scaled="0"/>
                  </a:gradFill>
                  <a:latin typeface="+mn-lt"/>
                  <a:ea typeface="+mn-ea"/>
                  <a:cs typeface="+mn-cs"/>
                </a:defRPr>
              </a:lvl2pPr>
              <a:lvl3pPr marL="914287" indent="0" algn="l" defTabSz="914325" rtl="0" eaLnBrk="1" latinLnBrk="0" hangingPunct="1">
                <a:lnSpc>
                  <a:spcPct val="90000"/>
                </a:lnSpc>
                <a:spcBef>
                  <a:spcPct val="20000"/>
                </a:spcBef>
                <a:buSzPct val="80000"/>
                <a:buFont typeface="Arial" pitchFamily="34" charset="0"/>
                <a:buNone/>
                <a:defRPr sz="1900" b="1" kern="1200">
                  <a:gradFill>
                    <a:gsLst>
                      <a:gs pos="0">
                        <a:srgbClr val="595959"/>
                      </a:gs>
                      <a:gs pos="86000">
                        <a:srgbClr val="595959"/>
                      </a:gs>
                    </a:gsLst>
                    <a:lin ang="5400000" scaled="0"/>
                  </a:gradFill>
                  <a:latin typeface="+mn-lt"/>
                  <a:ea typeface="+mn-ea"/>
                  <a:cs typeface="+mn-cs"/>
                </a:defRPr>
              </a:lvl3pPr>
              <a:lvl4pPr marL="1371431"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4pPr>
              <a:lvl5pPr marL="1828575" indent="0" algn="l" defTabSz="914325" rtl="0" eaLnBrk="1" latinLnBrk="0" hangingPunct="1">
                <a:lnSpc>
                  <a:spcPct val="90000"/>
                </a:lnSpc>
                <a:spcBef>
                  <a:spcPct val="20000"/>
                </a:spcBef>
                <a:buSzPct val="80000"/>
                <a:buFont typeface="Arial" pitchFamily="34" charset="0"/>
                <a:buNone/>
                <a:defRPr sz="1600" b="1" kern="1200">
                  <a:gradFill>
                    <a:gsLst>
                      <a:gs pos="0">
                        <a:srgbClr val="595959"/>
                      </a:gs>
                      <a:gs pos="86000">
                        <a:srgbClr val="595959"/>
                      </a:gs>
                    </a:gsLst>
                    <a:lin ang="5400000" scaled="0"/>
                  </a:gradFill>
                  <a:latin typeface="+mn-lt"/>
                  <a:ea typeface="+mn-ea"/>
                  <a:cs typeface="+mn-cs"/>
                </a:defRPr>
              </a:lvl5pPr>
              <a:lvl6pPr marL="2285717"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2861"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005"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148" indent="0" algn="l" defTabSz="914325"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sz="3600" dirty="0" smtClean="0">
                  <a:solidFill>
                    <a:schemeClr val="bg1">
                      <a:alpha val="99000"/>
                    </a:schemeClr>
                  </a:solidFill>
                </a:rPr>
                <a:t>3 Month Free Trial</a:t>
              </a:r>
            </a:p>
          </p:txBody>
        </p:sp>
        <p:sp>
          <p:nvSpPr>
            <p:cNvPr id="20" name="TextBox 19"/>
            <p:cNvSpPr txBox="1"/>
            <p:nvPr/>
          </p:nvSpPr>
          <p:spPr>
            <a:xfrm>
              <a:off x="914865" y="3131958"/>
              <a:ext cx="1389932"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Compute</a:t>
              </a:r>
            </a:p>
            <a:p>
              <a:pPr>
                <a:lnSpc>
                  <a:spcPct val="90000"/>
                </a:lnSpc>
                <a:spcBef>
                  <a:spcPct val="20000"/>
                </a:spcBef>
                <a:buSzPct val="80000"/>
              </a:pPr>
              <a:r>
                <a:rPr lang="en-US" sz="2000" dirty="0">
                  <a:solidFill>
                    <a:schemeClr val="bg1">
                      <a:alpha val="99000"/>
                    </a:schemeClr>
                  </a:solidFill>
                </a:rPr>
                <a:t>Storage</a:t>
              </a:r>
            </a:p>
            <a:p>
              <a:pPr>
                <a:lnSpc>
                  <a:spcPct val="90000"/>
                </a:lnSpc>
                <a:spcBef>
                  <a:spcPct val="20000"/>
                </a:spcBef>
                <a:buSzPct val="80000"/>
              </a:pPr>
              <a:r>
                <a:rPr lang="en-US" sz="2000" dirty="0">
                  <a:solidFill>
                    <a:schemeClr val="bg1">
                      <a:alpha val="99000"/>
                    </a:schemeClr>
                  </a:solidFill>
                </a:rPr>
                <a:t>Transactions</a:t>
              </a:r>
            </a:p>
            <a:p>
              <a:pPr>
                <a:lnSpc>
                  <a:spcPct val="90000"/>
                </a:lnSpc>
                <a:spcBef>
                  <a:spcPct val="20000"/>
                </a:spcBef>
                <a:buSzPct val="80000"/>
              </a:pPr>
              <a:r>
                <a:rPr lang="en-US" sz="2000" dirty="0">
                  <a:solidFill>
                    <a:schemeClr val="bg1">
                      <a:alpha val="99000"/>
                    </a:schemeClr>
                  </a:solidFill>
                </a:rPr>
                <a:t>Bandwidth</a:t>
              </a:r>
            </a:p>
          </p:txBody>
        </p:sp>
        <p:sp>
          <p:nvSpPr>
            <p:cNvPr id="21" name="TextBox 20"/>
            <p:cNvSpPr txBox="1"/>
            <p:nvPr/>
          </p:nvSpPr>
          <p:spPr>
            <a:xfrm>
              <a:off x="2635966" y="3131958"/>
              <a:ext cx="1666931" cy="1292662"/>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Databases</a:t>
              </a:r>
            </a:p>
            <a:p>
              <a:pPr>
                <a:lnSpc>
                  <a:spcPct val="90000"/>
                </a:lnSpc>
                <a:spcBef>
                  <a:spcPct val="20000"/>
                </a:spcBef>
                <a:buSzPct val="80000"/>
              </a:pPr>
              <a:r>
                <a:rPr lang="en-US" sz="2000" dirty="0">
                  <a:solidFill>
                    <a:schemeClr val="bg1">
                      <a:alpha val="99000"/>
                    </a:schemeClr>
                  </a:solidFill>
                </a:rPr>
                <a:t>Caching</a:t>
              </a:r>
            </a:p>
            <a:p>
              <a:pPr>
                <a:lnSpc>
                  <a:spcPct val="90000"/>
                </a:lnSpc>
                <a:spcBef>
                  <a:spcPct val="20000"/>
                </a:spcBef>
                <a:buSzPct val="80000"/>
              </a:pPr>
              <a:r>
                <a:rPr lang="en-US" sz="2000" dirty="0">
                  <a:solidFill>
                    <a:schemeClr val="bg1">
                      <a:alpha val="99000"/>
                    </a:schemeClr>
                  </a:solidFill>
                </a:rPr>
                <a:t>Access Control</a:t>
              </a:r>
            </a:p>
            <a:p>
              <a:pPr>
                <a:lnSpc>
                  <a:spcPct val="90000"/>
                </a:lnSpc>
                <a:spcBef>
                  <a:spcPct val="20000"/>
                </a:spcBef>
                <a:buSzPct val="80000"/>
              </a:pPr>
              <a:r>
                <a:rPr lang="en-US" sz="2000" dirty="0">
                  <a:solidFill>
                    <a:schemeClr val="bg1">
                      <a:alpha val="99000"/>
                    </a:schemeClr>
                  </a:solidFill>
                </a:rPr>
                <a:t>Service Bus</a:t>
              </a:r>
            </a:p>
          </p:txBody>
        </p:sp>
        <p:sp>
          <p:nvSpPr>
            <p:cNvPr id="22" name="Rectangle 21"/>
            <p:cNvSpPr/>
            <p:nvPr/>
          </p:nvSpPr>
          <p:spPr>
            <a:xfrm>
              <a:off x="830374" y="2613252"/>
              <a:ext cx="3485313" cy="286232"/>
            </a:xfrm>
            <a:prstGeom prst="rect">
              <a:avLst/>
            </a:prstGeom>
          </p:spPr>
          <p:txBody>
            <a:bodyPr wrap="none">
              <a:spAutoFit/>
            </a:bodyPr>
            <a:lstStyle/>
            <a:p>
              <a:pPr>
                <a:lnSpc>
                  <a:spcPct val="90000"/>
                </a:lnSpc>
                <a:spcBef>
                  <a:spcPct val="20000"/>
                </a:spcBef>
                <a:buSzPct val="80000"/>
              </a:pPr>
              <a:r>
                <a:rPr lang="en-US" sz="1400" b="1" dirty="0">
                  <a:solidFill>
                    <a:schemeClr val="bg1">
                      <a:alpha val="99000"/>
                    </a:schemeClr>
                  </a:solidFill>
                  <a:latin typeface="Segoe UI" pitchFamily="34" charset="0"/>
                  <a:ea typeface="Segoe UI" pitchFamily="34" charset="0"/>
                  <a:cs typeface="Segoe UI" pitchFamily="34" charset="0"/>
                </a:rPr>
                <a:t>INCLUDES </a:t>
              </a:r>
              <a:r>
                <a:rPr lang="en-US" sz="1400" b="1" dirty="0" smtClean="0">
                  <a:solidFill>
                    <a:schemeClr val="bg1">
                      <a:alpha val="99000"/>
                    </a:schemeClr>
                  </a:solidFill>
                  <a:latin typeface="Segoe UI" pitchFamily="34" charset="0"/>
                  <a:ea typeface="Segoe UI" pitchFamily="34" charset="0"/>
                  <a:cs typeface="Segoe UI" pitchFamily="34" charset="0"/>
                </a:rPr>
                <a:t>THESE CORE COMPONENTS</a:t>
              </a:r>
              <a:r>
                <a:rPr lang="en-US" sz="1400" b="1" dirty="0">
                  <a:solidFill>
                    <a:schemeClr val="bg1">
                      <a:alpha val="99000"/>
                    </a:schemeClr>
                  </a:solidFill>
                  <a:latin typeface="Segoe UI" pitchFamily="34" charset="0"/>
                  <a:ea typeface="Segoe UI" pitchFamily="34" charset="0"/>
                  <a:cs typeface="Segoe UI" pitchFamily="34" charset="0"/>
                </a:rPr>
                <a:t>:</a:t>
              </a:r>
            </a:p>
          </p:txBody>
        </p:sp>
      </p:grpSp>
      <p:sp>
        <p:nvSpPr>
          <p:cNvPr id="27" name="Rectangle 26"/>
          <p:cNvSpPr/>
          <p:nvPr/>
        </p:nvSpPr>
        <p:spPr>
          <a:xfrm>
            <a:off x="5255138" y="2563930"/>
            <a:ext cx="1843390" cy="286232"/>
          </a:xfrm>
          <a:prstGeom prst="rect">
            <a:avLst/>
          </a:prstGeom>
        </p:spPr>
        <p:txBody>
          <a:bodyPr wrap="none">
            <a:spAutoFit/>
          </a:bodyPr>
          <a:lstStyle/>
          <a:p>
            <a:pPr>
              <a:lnSpc>
                <a:spcPct val="90000"/>
              </a:lnSpc>
              <a:spcBef>
                <a:spcPct val="20000"/>
              </a:spcBef>
              <a:buSzPct val="80000"/>
            </a:pPr>
            <a:r>
              <a:rPr lang="en-US" sz="1400" b="1" dirty="0" smtClean="0">
                <a:solidFill>
                  <a:schemeClr val="bg1">
                    <a:lumMod val="50000"/>
                    <a:alpha val="99000"/>
                  </a:schemeClr>
                </a:solidFill>
                <a:latin typeface="Segoe UI" pitchFamily="34" charset="0"/>
                <a:ea typeface="Segoe UI" pitchFamily="34" charset="0"/>
                <a:cs typeface="Segoe UI" pitchFamily="34" charset="0"/>
              </a:rPr>
              <a:t>BENEFITS INCLUDE:</a:t>
            </a:r>
            <a:endParaRPr lang="en-US" sz="1400" b="1" dirty="0">
              <a:solidFill>
                <a:schemeClr val="bg1">
                  <a:lumMod val="5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57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a:t>
            </a:r>
            <a:r>
              <a:rPr lang="en-US" dirty="0">
                <a:solidFill>
                  <a:schemeClr val="accent2">
                    <a:alpha val="99000"/>
                  </a:schemeClr>
                </a:solidFill>
              </a:rPr>
              <a:t>MSDN Benefits</a:t>
            </a:r>
          </a:p>
        </p:txBody>
      </p:sp>
      <p:graphicFrame>
        <p:nvGraphicFramePr>
          <p:cNvPr id="5" name="Table 4"/>
          <p:cNvGraphicFramePr>
            <a:graphicFrameLocks noGrp="1"/>
          </p:cNvGraphicFramePr>
          <p:nvPr>
            <p:extLst>
              <p:ext uri="{D42A27DB-BD31-4B8C-83A1-F6EECF244321}">
                <p14:modId xmlns:p14="http://schemas.microsoft.com/office/powerpoint/2010/main" val="4285565454"/>
              </p:ext>
            </p:extLst>
          </p:nvPr>
        </p:nvGraphicFramePr>
        <p:xfrm>
          <a:off x="507134" y="1364933"/>
          <a:ext cx="11158538" cy="4876800"/>
        </p:xfrm>
        <a:graphic>
          <a:graphicData uri="http://schemas.openxmlformats.org/drawingml/2006/table">
            <a:tbl>
              <a:tblPr firstRow="1" bandRow="1">
                <a:tableStyleId>{7DF18680-E054-41AD-8BC1-D1AEF772440D}</a:tableStyleId>
              </a:tblPr>
              <a:tblGrid>
                <a:gridCol w="3153806"/>
                <a:gridCol w="3153806"/>
                <a:gridCol w="2397055"/>
                <a:gridCol w="2453871"/>
              </a:tblGrid>
              <a:tr h="344224">
                <a:tc>
                  <a:txBody>
                    <a:bodyPr/>
                    <a:lstStyle/>
                    <a:p>
                      <a:endParaRPr lang="en-NZ" sz="1600" b="1" dirty="0">
                        <a:solidFill>
                          <a:schemeClr val="lt1">
                            <a:alpha val="99000"/>
                          </a:schemeClr>
                        </a:solidFill>
                      </a:endParaRPr>
                    </a:p>
                  </a:txBody>
                  <a:tcPr marL="182880" marR="182880" marT="91440" marB="9144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NZ" sz="1600" b="1" cap="all" baseline="0" dirty="0" smtClean="0">
                          <a:solidFill>
                            <a:schemeClr val="lt1">
                              <a:alpha val="99000"/>
                            </a:schemeClr>
                          </a:solidFill>
                        </a:rPr>
                        <a:t>Ultimate</a:t>
                      </a:r>
                      <a:endParaRPr lang="en-NZ" sz="1600" b="1" cap="all" baseline="0" dirty="0">
                        <a:solidFill>
                          <a:schemeClr val="lt1">
                            <a:alpha val="99000"/>
                          </a:schemeClr>
                        </a:solidFill>
                      </a:endParaRPr>
                    </a:p>
                  </a:txBody>
                  <a:tcPr marL="182880" marR="182880" marT="91440" marB="91440" anchor="ctr">
                    <a:lnL w="12700" cmpd="sng">
                      <a:noFill/>
                    </a:lnL>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Premium</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c>
                  <a:txBody>
                    <a:bodyPr/>
                    <a:lstStyle/>
                    <a:p>
                      <a:r>
                        <a:rPr lang="en-NZ" sz="1600" b="1" cap="all" baseline="0" dirty="0" smtClean="0">
                          <a:solidFill>
                            <a:schemeClr val="lt1">
                              <a:alpha val="99000"/>
                            </a:schemeClr>
                          </a:solidFill>
                        </a:rPr>
                        <a:t>Professional</a:t>
                      </a:r>
                      <a:endParaRPr lang="en-NZ" sz="1600" b="1" cap="all" baseline="0" dirty="0">
                        <a:solidFill>
                          <a:schemeClr val="lt1">
                            <a:alpha val="99000"/>
                          </a:schemeClr>
                        </a:solidFill>
                      </a:endParaRPr>
                    </a:p>
                  </a:txBody>
                  <a:tcPr marL="182880" marR="182880" marT="91440" marB="91440" anchor="ctr">
                    <a:lnB w="12700" cap="flat" cmpd="sng" algn="ctr">
                      <a:noFill/>
                      <a:prstDash val="solid"/>
                      <a:round/>
                      <a:headEnd type="none" w="med" len="med"/>
                      <a:tailEnd type="none" w="med" len="med"/>
                    </a:lnB>
                    <a:solidFill>
                      <a:srgbClr val="92D050"/>
                    </a:solidFill>
                  </a:tcPr>
                </a:tc>
              </a:tr>
              <a:tr h="491748">
                <a:tc>
                  <a:txBody>
                    <a:bodyPr/>
                    <a:lstStyle/>
                    <a:p>
                      <a:pPr algn="r"/>
                      <a:r>
                        <a:rPr lang="en-NZ" sz="2400" dirty="0" smtClean="0">
                          <a:solidFill>
                            <a:schemeClr val="tx1">
                              <a:lumMod val="50000"/>
                              <a:lumOff val="50000"/>
                              <a:alpha val="99000"/>
                            </a:schemeClr>
                          </a:solidFill>
                          <a:latin typeface="Segoe UI Light" pitchFamily="34" charset="0"/>
                        </a:rPr>
                        <a:t>Compute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small instances</a:t>
                      </a:r>
                    </a:p>
                  </a:txBody>
                  <a:tcPr marL="182880" marR="182880" marT="91440" marB="91440" anchor="ctr">
                    <a:lnL w="12700" cmpd="sng">
                      <a:noFill/>
                    </a:lnL>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1500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750 hrs of </a:t>
                      </a:r>
                    </a:p>
                    <a:p>
                      <a:pPr marL="0" algn="l" defTabSz="914325" rtl="0" eaLnBrk="1" latinLnBrk="0" hangingPunct="1"/>
                      <a:r>
                        <a:rPr lang="en-US" sz="1400" kern="1200" dirty="0" smtClean="0">
                          <a:solidFill>
                            <a:schemeClr val="tx2">
                              <a:lumMod val="75000"/>
                              <a:alpha val="99000"/>
                            </a:schemeClr>
                          </a:solidFill>
                          <a:latin typeface="+mn-lt"/>
                          <a:ea typeface="+mn-ea"/>
                          <a:cs typeface="+mn-cs"/>
                        </a:rPr>
                        <a:t>x-small instances</a:t>
                      </a:r>
                    </a:p>
                  </a:txBody>
                  <a:tcPr marL="182880" marR="182880" marT="91440" marB="91440" anchor="ctr">
                    <a:lnT w="12700" cap="flat" cmpd="sng" algn="ctr">
                      <a:noFill/>
                      <a:prstDash val="solid"/>
                      <a:round/>
                      <a:headEnd type="none" w="med" len="med"/>
                      <a:tailEnd type="none" w="med" len="med"/>
                    </a:lnT>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Storage</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30GB</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20GB</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Transactions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2M</a:t>
                      </a:r>
                      <a:endParaRPr lang="en-US" sz="1400" kern="1200" dirty="0">
                        <a:solidFill>
                          <a:schemeClr val="tx2">
                            <a:lumMod val="75000"/>
                            <a:alpha val="99000"/>
                          </a:schemeClr>
                        </a:solidFill>
                        <a:latin typeface="+mn-lt"/>
                        <a:ea typeface="+mn-ea"/>
                        <a:cs typeface="+mn-cs"/>
                      </a:endParaRP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1M</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250K</a:t>
                      </a:r>
                      <a:endParaRPr lang="en-US" sz="1400" kern="1200" dirty="0">
                        <a:solidFill>
                          <a:schemeClr val="tx2">
                            <a:lumMod val="75000"/>
                            <a:alpha val="99000"/>
                          </a:schemeClr>
                        </a:solidFill>
                        <a:latin typeface="+mn-lt"/>
                        <a:ea typeface="+mn-ea"/>
                        <a:cs typeface="+mn-cs"/>
                      </a:endParaRP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Bandwidth</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35GB out / free in</a:t>
                      </a:r>
                    </a:p>
                  </a:txBody>
                  <a:tcPr marL="182880" marR="182880" marT="91440" marB="91440" anchor="ctr">
                    <a:lnL w="12700" cmpd="sng">
                      <a:noFill/>
                    </a:lnL>
                    <a:solidFill>
                      <a:schemeClr val="bg1">
                        <a:lumMod val="95000"/>
                      </a:schemeClr>
                    </a:solidFill>
                  </a:tcPr>
                </a:tc>
                <a:tc>
                  <a:txBody>
                    <a:bodyPr/>
                    <a:lstStyle/>
                    <a:p>
                      <a:pPr marL="0" marR="0" indent="0" algn="l" defTabSz="914325" rtl="0" eaLnBrk="1" fontAlgn="auto" latinLnBrk="0" hangingPunct="1">
                        <a:lnSpc>
                          <a:spcPct val="100000"/>
                        </a:lnSpc>
                        <a:spcBef>
                          <a:spcPts val="0"/>
                        </a:spcBef>
                        <a:spcAft>
                          <a:spcPts val="0"/>
                        </a:spcAft>
                        <a:buClrTx/>
                        <a:buSzTx/>
                        <a:buFontTx/>
                        <a:buNone/>
                        <a:tabLst/>
                        <a:defRPr/>
                      </a:pPr>
                      <a:r>
                        <a:rPr lang="en-US" sz="1400" kern="1200" dirty="0" smtClean="0">
                          <a:solidFill>
                            <a:schemeClr val="tx2">
                              <a:lumMod val="75000"/>
                              <a:alpha val="99000"/>
                            </a:schemeClr>
                          </a:solidFill>
                          <a:latin typeface="+mn-lt"/>
                          <a:ea typeface="+mn-ea"/>
                          <a:cs typeface="+mn-cs"/>
                        </a:rPr>
                        <a:t>30GB out / free in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25GB out / free in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Databases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5GB Web Edition</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1GB Web Edition</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Caching</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128MB cache</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Access Control</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500K</a:t>
                      </a:r>
                    </a:p>
                  </a:txBody>
                  <a:tcPr marL="182880" marR="182880" marT="91440" marB="91440" anchor="ctr">
                    <a:lnL w="12700" cmpd="sng">
                      <a:noFill/>
                    </a:lnL>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200K</a:t>
                      </a:r>
                    </a:p>
                  </a:txBody>
                  <a:tcPr marL="182880" marR="182880" marT="91440" marB="91440" anchor="ctr">
                    <a:solidFill>
                      <a:schemeClr val="bg1">
                        <a:lumMod val="95000"/>
                      </a:schemeClr>
                    </a:solidFill>
                  </a:tcPr>
                </a:tc>
                <a:tc>
                  <a:txBody>
                    <a:bodyPr/>
                    <a:lstStyle/>
                    <a:p>
                      <a:pPr marL="0" algn="l" defTabSz="914325" rtl="0" eaLnBrk="1" latinLnBrk="0" hangingPunct="1"/>
                      <a:r>
                        <a:rPr lang="en-US" sz="1400" kern="1200" dirty="0" smtClean="0">
                          <a:solidFill>
                            <a:schemeClr val="tx2">
                              <a:lumMod val="75000"/>
                              <a:alpha val="99000"/>
                            </a:schemeClr>
                          </a:solidFill>
                          <a:latin typeface="+mn-lt"/>
                          <a:ea typeface="+mn-ea"/>
                          <a:cs typeface="+mn-cs"/>
                        </a:rPr>
                        <a:t>100K</a:t>
                      </a:r>
                    </a:p>
                  </a:txBody>
                  <a:tcPr marL="182880" marR="182880" marT="91440" marB="91440" anchor="ctr">
                    <a:solidFill>
                      <a:schemeClr val="bg1">
                        <a:lumMod val="95000"/>
                      </a:schemeClr>
                    </a:solidFill>
                  </a:tcPr>
                </a:tc>
              </a:tr>
              <a:tr h="449862">
                <a:tc>
                  <a:txBody>
                    <a:bodyPr/>
                    <a:lstStyle/>
                    <a:p>
                      <a:pPr algn="r"/>
                      <a:r>
                        <a:rPr lang="en-NZ" sz="2400" dirty="0" smtClean="0">
                          <a:solidFill>
                            <a:schemeClr val="tx1">
                              <a:lumMod val="50000"/>
                              <a:lumOff val="50000"/>
                              <a:alpha val="99000"/>
                            </a:schemeClr>
                          </a:solidFill>
                          <a:latin typeface="Segoe UI Light" pitchFamily="34" charset="0"/>
                        </a:rPr>
                        <a:t>Service Bus</a:t>
                      </a:r>
                      <a:endParaRPr lang="en-NZ" sz="2400" dirty="0">
                        <a:solidFill>
                          <a:schemeClr val="tx1">
                            <a:lumMod val="50000"/>
                            <a:lumOff val="50000"/>
                            <a:alpha val="99000"/>
                          </a:schemeClr>
                        </a:solidFill>
                        <a:latin typeface="Segoe UI Light" pitchFamily="34" charset="0"/>
                      </a:endParaRPr>
                    </a:p>
                  </a:txBody>
                  <a:tcPr marL="182880" marR="182880" marT="91440" marB="9144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lnL w="12700" cmpd="sng">
                      <a:noFill/>
                    </a:lnL>
                    <a:solidFill>
                      <a:schemeClr val="bg1">
                        <a:lumMod val="95000"/>
                      </a:schemeClr>
                    </a:solidFill>
                  </a:tcPr>
                </a:tc>
                <a:tc>
                  <a:txBody>
                    <a:bodyPr/>
                    <a:lstStyle/>
                    <a:p>
                      <a:r>
                        <a:rPr lang="en-NZ" sz="1400" dirty="0" smtClean="0">
                          <a:solidFill>
                            <a:schemeClr val="tx2">
                              <a:lumMod val="75000"/>
                              <a:alpha val="99000"/>
                            </a:schemeClr>
                          </a:solidFill>
                        </a:rPr>
                        <a:t>5</a:t>
                      </a:r>
                      <a:r>
                        <a:rPr lang="en-NZ" sz="1400" baseline="0" dirty="0" smtClean="0">
                          <a:solidFill>
                            <a:schemeClr val="tx2">
                              <a:lumMod val="75000"/>
                              <a:alpha val="99000"/>
                            </a:schemeClr>
                          </a:solidFill>
                        </a:rPr>
                        <a:t>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c>
                  <a:txBody>
                    <a:bodyPr/>
                    <a:lstStyle/>
                    <a:p>
                      <a:r>
                        <a:rPr lang="en-NZ" sz="1400" baseline="0" dirty="0" smtClean="0">
                          <a:solidFill>
                            <a:schemeClr val="tx2">
                              <a:lumMod val="75000"/>
                              <a:alpha val="99000"/>
                            </a:schemeClr>
                          </a:solidFill>
                        </a:rPr>
                        <a:t>2 connections</a:t>
                      </a:r>
                      <a:endParaRPr lang="en-NZ" sz="1400" dirty="0">
                        <a:solidFill>
                          <a:schemeClr val="tx2">
                            <a:lumMod val="75000"/>
                            <a:alpha val="99000"/>
                          </a:schemeClr>
                        </a:solidFill>
                      </a:endParaRPr>
                    </a:p>
                  </a:txBody>
                  <a:tcPr marL="182880" marR="182880" marT="91440" marB="91440" anchor="ctr">
                    <a:solidFill>
                      <a:schemeClr val="bg1">
                        <a:lumMod val="95000"/>
                      </a:schemeClr>
                    </a:solidFill>
                  </a:tcPr>
                </a:tc>
              </a:tr>
            </a:tbl>
          </a:graphicData>
        </a:graphic>
      </p:graphicFrame>
    </p:spTree>
    <p:extLst>
      <p:ext uri="{BB962C8B-B14F-4D97-AF65-F5344CB8AC3E}">
        <p14:creationId xmlns:p14="http://schemas.microsoft.com/office/powerpoint/2010/main" val="31877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Flexible</a:t>
              </a:r>
              <a:endParaRPr lang="en-US" sz="3200" dirty="0">
                <a:gradFill>
                  <a:gsLst>
                    <a:gs pos="0">
                      <a:srgbClr val="FFFFFF"/>
                    </a:gs>
                    <a:gs pos="100000">
                      <a:srgbClr val="FFFFFF"/>
                    </a:gs>
                  </a:gsLst>
                  <a:lin ang="5400000" scaled="0"/>
                </a:gradFill>
                <a:latin typeface="Segoe UI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a:gradFill>
                    <a:gsLst>
                      <a:gs pos="0">
                        <a:srgbClr val="FFFFFF"/>
                      </a:gs>
                      <a:gs pos="100000">
                        <a:srgbClr val="FFFFFF"/>
                      </a:gs>
                    </a:gsLst>
                    <a:lin ang="5400000" scaled="0"/>
                  </a:gradFill>
                  <a:latin typeface="Segoe UI Light"/>
                </a:rPr>
                <a:t>O</a:t>
              </a:r>
              <a:r>
                <a:rPr lang="en-US" sz="3200" dirty="0" smtClean="0">
                  <a:gradFill>
                    <a:gsLst>
                      <a:gs pos="0">
                        <a:srgbClr val="FFFFFF"/>
                      </a:gs>
                      <a:gs pos="100000">
                        <a:srgbClr val="FFFFFF"/>
                      </a:gs>
                    </a:gsLst>
                    <a:lin ang="5400000" scaled="0"/>
                  </a:gradFill>
                  <a:latin typeface="Segoe UI Light"/>
                </a:rPr>
                <a:t>pen</a:t>
              </a:r>
              <a:endParaRPr lang="en-US" sz="3200" dirty="0">
                <a:gradFill>
                  <a:gsLst>
                    <a:gs pos="0">
                      <a:srgbClr val="FFFFFF"/>
                    </a:gs>
                    <a:gs pos="100000">
                      <a:srgbClr val="FFFFFF"/>
                    </a:gs>
                  </a:gsLst>
                  <a:lin ang="5400000" scaled="0"/>
                </a:gradFill>
                <a:latin typeface="Segoe UI Ligh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Segoe UI Light"/>
                </a:rPr>
                <a:t>Solid</a:t>
              </a:r>
              <a:endParaRPr lang="en-US" sz="3200" dirty="0">
                <a:gradFill>
                  <a:gsLst>
                    <a:gs pos="0">
                      <a:srgbClr val="FFFFFF"/>
                    </a:gs>
                    <a:gs pos="100000">
                      <a:srgbClr val="FFFFFF"/>
                    </a:gs>
                  </a:gsLst>
                  <a:lin ang="5400000" scaled="0"/>
                </a:gradFill>
                <a:latin typeface="Segoe UI Ligh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dirty="0"/>
              <a:t>Windows Azure</a:t>
            </a:r>
          </a:p>
        </p:txBody>
      </p:sp>
    </p:spTree>
    <p:extLst>
      <p:ext uri="{BB962C8B-B14F-4D97-AF65-F5344CB8AC3E}">
        <p14:creationId xmlns:p14="http://schemas.microsoft.com/office/powerpoint/2010/main" val="212236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type="body" sz="quarter" idx="10"/>
          </p:nvPr>
        </p:nvSpPr>
        <p:spPr>
          <a:xfrm>
            <a:off x="519113" y="1370526"/>
            <a:ext cx="11149013" cy="997196"/>
          </a:xfrm>
        </p:spPr>
        <p:txBody>
          <a:bodyPr/>
          <a:lstStyle/>
          <a:p>
            <a:r>
              <a:rPr lang="en-US" sz="3600" dirty="0" smtClean="0">
                <a:solidFill>
                  <a:srgbClr val="595959">
                    <a:alpha val="99000"/>
                  </a:srgbClr>
                </a:solidFill>
              </a:rPr>
              <a:t>Windows Azure provides a comprehensive set of services </a:t>
            </a:r>
            <a:br>
              <a:rPr lang="en-US" sz="3600" dirty="0" smtClean="0">
                <a:solidFill>
                  <a:srgbClr val="595959">
                    <a:alpha val="99000"/>
                  </a:srgbClr>
                </a:solidFill>
              </a:rPr>
            </a:br>
            <a:r>
              <a:rPr lang="en-US" sz="3600" dirty="0" smtClean="0">
                <a:solidFill>
                  <a:srgbClr val="595959">
                    <a:alpha val="99000"/>
                  </a:srgbClr>
                </a:solidFill>
              </a:rPr>
              <a:t>that you can selectively compose to build </a:t>
            </a:r>
            <a:r>
              <a:rPr lang="en-US" sz="3600" dirty="0" smtClean="0">
                <a:solidFill>
                  <a:srgbClr val="595959">
                    <a:alpha val="99000"/>
                  </a:srgbClr>
                </a:solidFill>
              </a:rPr>
              <a:t>your cloud apps</a:t>
            </a:r>
            <a:endParaRPr lang="en-US" sz="3600" dirty="0" smtClean="0">
              <a:solidFill>
                <a:srgbClr val="595959">
                  <a:alpha val="99000"/>
                </a:srgbClr>
              </a:solidFill>
            </a:endParaRPr>
          </a:p>
        </p:txBody>
      </p:sp>
      <p:sp>
        <p:nvSpPr>
          <p:cNvPr id="5" name="Rectangle 4"/>
          <p:cNvSpPr/>
          <p:nvPr/>
        </p:nvSpPr>
        <p:spPr>
          <a:xfrm>
            <a:off x="549498" y="2669515"/>
            <a:ext cx="6092825" cy="3323987"/>
          </a:xfrm>
          <a:prstGeom prst="rect">
            <a:avLst/>
          </a:prstGeom>
        </p:spPr>
        <p:txBody>
          <a:bodyPr>
            <a:spAutoFit/>
          </a:bodyPr>
          <a:lstStyle/>
          <a:p>
            <a:r>
              <a:rPr lang="en-US" sz="2800" dirty="0">
                <a:solidFill>
                  <a:srgbClr val="00B0F0">
                    <a:alpha val="99000"/>
                  </a:srgbClr>
                </a:solidFill>
                <a:latin typeface="Segoe UI Light" pitchFamily="34" charset="0"/>
              </a:rPr>
              <a:t>Fundamental concepts:</a:t>
            </a:r>
          </a:p>
          <a:p>
            <a:r>
              <a:rPr lang="en-US" sz="1800" dirty="0">
                <a:solidFill>
                  <a:srgbClr val="595959">
                    <a:alpha val="99000"/>
                  </a:srgbClr>
                </a:solidFill>
              </a:rPr>
              <a:t>Windows Azure Service Definition &amp; Configuration</a:t>
            </a:r>
          </a:p>
          <a:p>
            <a:r>
              <a:rPr lang="en-US" sz="1800" dirty="0">
                <a:solidFill>
                  <a:srgbClr val="595959">
                    <a:alpha val="99000"/>
                  </a:srgbClr>
                </a:solidFill>
              </a:rPr>
              <a:t>Windows Azure Roles &amp; Instances</a:t>
            </a:r>
          </a:p>
          <a:p>
            <a:r>
              <a:rPr lang="en-US" sz="1800" dirty="0">
                <a:solidFill>
                  <a:srgbClr val="595959">
                    <a:alpha val="99000"/>
                  </a:srgbClr>
                </a:solidFill>
              </a:rPr>
              <a:t>SQL Azure Servers &amp; Databases</a:t>
            </a:r>
          </a:p>
          <a:p>
            <a:endParaRPr lang="en-US" dirty="0" smtClean="0"/>
          </a:p>
          <a:p>
            <a:r>
              <a:rPr lang="en-US" sz="2800" dirty="0">
                <a:solidFill>
                  <a:srgbClr val="00B0F0">
                    <a:alpha val="99000"/>
                  </a:srgbClr>
                </a:solidFill>
                <a:latin typeface="Segoe UI Light" pitchFamily="34" charset="0"/>
              </a:rPr>
              <a:t>Key Take-A-Ways </a:t>
            </a:r>
          </a:p>
          <a:p>
            <a:r>
              <a:rPr lang="en-US" sz="1800" dirty="0">
                <a:solidFill>
                  <a:srgbClr val="595959">
                    <a:alpha val="99000"/>
                  </a:srgbClr>
                </a:solidFill>
              </a:rPr>
              <a:t>Commercially available today in </a:t>
            </a:r>
            <a:br>
              <a:rPr lang="en-US" sz="1800" dirty="0">
                <a:solidFill>
                  <a:srgbClr val="595959">
                    <a:alpha val="99000"/>
                  </a:srgbClr>
                </a:solidFill>
              </a:rPr>
            </a:br>
            <a:r>
              <a:rPr lang="en-US" sz="1800" dirty="0">
                <a:solidFill>
                  <a:srgbClr val="595959">
                    <a:alpha val="99000"/>
                  </a:srgbClr>
                </a:solidFill>
              </a:rPr>
              <a:t>41 countries and 6 data centers</a:t>
            </a:r>
          </a:p>
          <a:p>
            <a:r>
              <a:rPr lang="en-US" sz="1800" dirty="0">
                <a:solidFill>
                  <a:srgbClr val="595959">
                    <a:alpha val="99000"/>
                  </a:srgbClr>
                </a:solidFill>
              </a:rPr>
              <a:t>Continuing to expand the set </a:t>
            </a:r>
            <a:br>
              <a:rPr lang="en-US" sz="1800" dirty="0">
                <a:solidFill>
                  <a:srgbClr val="595959">
                    <a:alpha val="99000"/>
                  </a:srgbClr>
                </a:solidFill>
              </a:rPr>
            </a:br>
            <a:r>
              <a:rPr lang="en-US" sz="1800" dirty="0">
                <a:solidFill>
                  <a:srgbClr val="595959">
                    <a:alpha val="99000"/>
                  </a:srgbClr>
                </a:solidFill>
              </a:rPr>
              <a:t>of services and features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587" y="2801282"/>
            <a:ext cx="5583349" cy="3230857"/>
          </a:xfrm>
          <a:prstGeom prst="rect">
            <a:avLst/>
          </a:prstGeom>
        </p:spPr>
      </p:pic>
    </p:spTree>
    <p:extLst>
      <p:ext uri="{BB962C8B-B14F-4D97-AF65-F5344CB8AC3E}">
        <p14:creationId xmlns:p14="http://schemas.microsoft.com/office/powerpoint/2010/main" val="14124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4"/>
          <p:cNvSpPr>
            <a:spLocks noGrp="1"/>
          </p:cNvSpPr>
          <p:nvPr>
            <p:ph type="body" sz="quarter" idx="4294967295"/>
          </p:nvPr>
        </p:nvSpPr>
        <p:spPr>
          <a:xfrm>
            <a:off x="6094413" y="2414588"/>
            <a:ext cx="5591175" cy="1666875"/>
          </a:xfrm>
        </p:spPr>
        <p:txBody>
          <a:bodyPr/>
          <a:lstStyle/>
          <a:p>
            <a:pPr marL="0" indent="0">
              <a:buNone/>
            </a:pPr>
            <a:r>
              <a:rPr lang="en-US" sz="7200" dirty="0">
                <a:solidFill>
                  <a:srgbClr val="00AEEF">
                    <a:alpha val="99000"/>
                  </a:srgbClr>
                </a:solidFill>
              </a:rPr>
              <a:t>S</a:t>
            </a:r>
            <a:r>
              <a:rPr lang="en-US" sz="7200" dirty="0" smtClean="0">
                <a:solidFill>
                  <a:srgbClr val="00AEEF">
                    <a:alpha val="99000"/>
                  </a:srgbClr>
                </a:solidFill>
              </a:rPr>
              <a:t>tart now.</a:t>
            </a:r>
          </a:p>
          <a:p>
            <a:pPr marL="0" indent="0">
              <a:buNone/>
            </a:pPr>
            <a:r>
              <a:rPr lang="en-US" dirty="0" smtClean="0"/>
              <a:t>http://WindowsAzure.com</a:t>
            </a:r>
            <a:endParaRPr lang="en-US" dirty="0"/>
          </a:p>
        </p:txBody>
      </p:sp>
      <p:pic>
        <p:nvPicPr>
          <p:cNvPr id="2" name="Picture 1"/>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62000"/>
                    </a14:imgEffect>
                  </a14:imgLayer>
                </a14:imgProps>
              </a:ext>
              <a:ext uri="{28A0092B-C50C-407E-A947-70E740481C1C}">
                <a14:useLocalDpi xmlns:a14="http://schemas.microsoft.com/office/drawing/2010/main" val="0"/>
              </a:ext>
            </a:extLst>
          </a:blip>
          <a:srcRect/>
          <a:stretch/>
        </p:blipFill>
        <p:spPr>
          <a:xfrm>
            <a:off x="935034" y="1023730"/>
            <a:ext cx="4772722" cy="5834270"/>
          </a:xfrm>
          <a:prstGeom prst="rect">
            <a:avLst/>
          </a:prstGeom>
        </p:spPr>
      </p:pic>
      <p:pic>
        <p:nvPicPr>
          <p:cNvPr id="3074"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7238"/>
          <a:stretch/>
        </p:blipFill>
        <p:spPr bwMode="auto">
          <a:xfrm>
            <a:off x="1155634" y="1317266"/>
            <a:ext cx="4347441" cy="2767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68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p:cNvGrpSpPr/>
          <p:nvPr/>
        </p:nvGrpSpPr>
        <p:grpSpPr>
          <a:xfrm>
            <a:off x="717325" y="1996753"/>
            <a:ext cx="3470346" cy="3243606"/>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Flexible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370691" y="1996753"/>
            <a:ext cx="3470346" cy="3243606"/>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Open</a:t>
              </a:r>
              <a:endParaRPr lang="en-US" sz="3200"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024056" y="1996753"/>
            <a:ext cx="3470346" cy="3243606"/>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91440" numCol="1" rtlCol="0" anchor="b" anchorCtr="0" compatLnSpc="1">
              <a:prstTxWarp prst="textNoShape">
                <a:avLst/>
              </a:prstTxWarp>
            </a:bodyPr>
            <a:lstStyle/>
            <a:p>
              <a:pPr defTabSz="914099" fontAlgn="base">
                <a:spcBef>
                  <a:spcPct val="0"/>
                </a:spcBef>
                <a:spcAft>
                  <a:spcPct val="0"/>
                </a:spcAft>
              </a:pPr>
              <a:r>
                <a:rPr lang="en-US" sz="3200" dirty="0" smtClean="0">
                  <a:gradFill>
                    <a:gsLst>
                      <a:gs pos="0">
                        <a:srgbClr val="FFFFFF"/>
                      </a:gs>
                      <a:gs pos="100000">
                        <a:srgbClr val="FFFFFF"/>
                      </a:gs>
                    </a:gsLst>
                    <a:lin ang="5400000" scaled="0"/>
                  </a:gradFill>
                  <a:latin typeface="+mj-lt"/>
                </a:rPr>
                <a:t>Solid</a:t>
              </a:r>
              <a:endParaRPr lang="en-US" sz="3200"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1445877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7367482" y="540190"/>
            <a:ext cx="1616774" cy="5724659"/>
          </a:xfrm>
          <a:prstGeom prst="rect">
            <a:avLst/>
          </a:prstGeom>
        </p:spPr>
      </p:pic>
      <p:sp>
        <p:nvSpPr>
          <p:cNvPr id="4" name="Title 3"/>
          <p:cNvSpPr>
            <a:spLocks noGrp="1"/>
          </p:cNvSpPr>
          <p:nvPr>
            <p:ph type="title" idx="4294967295"/>
          </p:nvPr>
        </p:nvSpPr>
        <p:spPr>
          <a:xfrm>
            <a:off x="9336231" y="2654300"/>
            <a:ext cx="2759075" cy="1328738"/>
          </a:xfrm>
        </p:spPr>
        <p:txBody>
          <a:bodyPr/>
          <a:lstStyle/>
          <a:p>
            <a:r>
              <a:rPr lang="en-US" sz="4800" dirty="0" smtClean="0"/>
              <a:t>Global Footprint</a:t>
            </a:r>
            <a:endParaRPr lang="en-US" sz="4800" dirty="0">
              <a:solidFill>
                <a:schemeClr val="bg1"/>
              </a:solidFill>
            </a:endParaRPr>
          </a:p>
        </p:txBody>
      </p:sp>
      <p:grpSp>
        <p:nvGrpSpPr>
          <p:cNvPr id="3" name="Group 2"/>
          <p:cNvGrpSpPr/>
          <p:nvPr/>
        </p:nvGrpSpPr>
        <p:grpSpPr>
          <a:xfrm>
            <a:off x="213655" y="1375119"/>
            <a:ext cx="8056121" cy="4461162"/>
            <a:chOff x="395371" y="1139688"/>
            <a:chExt cx="8399866" cy="4651514"/>
          </a:xfrm>
          <a:solidFill>
            <a:schemeClr val="tx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987"/>
              <a:endParaRPr lang="en-US" sz="2400" dirty="0">
                <a:solidFill>
                  <a:srgbClr val="292929"/>
                </a:solidFill>
              </a:endParaRPr>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987"/>
              <a:endParaRPr lang="en-US" sz="2400">
                <a:solidFill>
                  <a:srgbClr val="292929"/>
                </a:solidFill>
              </a:endParaRPr>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987"/>
              <a:endParaRPr lang="en-US" sz="2400">
                <a:solidFill>
                  <a:srgbClr val="292929"/>
                </a:solidFill>
              </a:endParaRPr>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987"/>
              <a:endParaRPr lang="en-US" sz="2400">
                <a:solidFill>
                  <a:srgbClr val="292929"/>
                </a:solidFill>
              </a:endParaRPr>
            </a:p>
          </p:txBody>
        </p:sp>
      </p:grpSp>
      <p:sp>
        <p:nvSpPr>
          <p:cNvPr id="1315" name="Oval 1314"/>
          <p:cNvSpPr/>
          <p:nvPr/>
        </p:nvSpPr>
        <p:spPr bwMode="auto">
          <a:xfrm>
            <a:off x="2181942" y="29429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9" name="Oval 1318"/>
          <p:cNvSpPr/>
          <p:nvPr/>
        </p:nvSpPr>
        <p:spPr bwMode="auto">
          <a:xfrm>
            <a:off x="1154552" y="3050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0" name="Oval 1319"/>
          <p:cNvSpPr/>
          <p:nvPr/>
        </p:nvSpPr>
        <p:spPr bwMode="auto">
          <a:xfrm>
            <a:off x="2045302" y="32555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1" name="Oval 1320"/>
          <p:cNvSpPr/>
          <p:nvPr/>
        </p:nvSpPr>
        <p:spPr bwMode="auto">
          <a:xfrm>
            <a:off x="2360612" y="28194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2" name="Oval 1321"/>
          <p:cNvSpPr/>
          <p:nvPr/>
        </p:nvSpPr>
        <p:spPr bwMode="auto">
          <a:xfrm>
            <a:off x="1065212" y="2590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3" name="Oval 1322"/>
          <p:cNvSpPr/>
          <p:nvPr/>
        </p:nvSpPr>
        <p:spPr bwMode="auto">
          <a:xfrm>
            <a:off x="4722812" y="2362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5" name="Oval 1324"/>
          <p:cNvSpPr/>
          <p:nvPr/>
        </p:nvSpPr>
        <p:spPr bwMode="auto">
          <a:xfrm>
            <a:off x="3863592" y="265386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6" name="Oval 1325"/>
          <p:cNvSpPr/>
          <p:nvPr/>
        </p:nvSpPr>
        <p:spPr bwMode="auto">
          <a:xfrm>
            <a:off x="4199922" y="2264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7" name="Oval 1326"/>
          <p:cNvSpPr/>
          <p:nvPr/>
        </p:nvSpPr>
        <p:spPr bwMode="auto">
          <a:xfrm>
            <a:off x="4320792" y="2645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8" name="Oval 1327"/>
          <p:cNvSpPr/>
          <p:nvPr/>
        </p:nvSpPr>
        <p:spPr bwMode="auto">
          <a:xfrm>
            <a:off x="4192042" y="27432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29" name="Oval 1328"/>
          <p:cNvSpPr/>
          <p:nvPr/>
        </p:nvSpPr>
        <p:spPr bwMode="auto">
          <a:xfrm>
            <a:off x="2921159" y="4472618"/>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0" name="Oval 1329"/>
          <p:cNvSpPr/>
          <p:nvPr/>
        </p:nvSpPr>
        <p:spPr bwMode="auto">
          <a:xfrm>
            <a:off x="6485922" y="33317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1" name="Oval 1330"/>
          <p:cNvSpPr/>
          <p:nvPr/>
        </p:nvSpPr>
        <p:spPr bwMode="auto">
          <a:xfrm>
            <a:off x="6780212" y="2971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2" name="Oval 1331"/>
          <p:cNvSpPr/>
          <p:nvPr/>
        </p:nvSpPr>
        <p:spPr bwMode="auto">
          <a:xfrm>
            <a:off x="6246812" y="411480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3" name="Oval 1332"/>
          <p:cNvSpPr/>
          <p:nvPr/>
        </p:nvSpPr>
        <p:spPr bwMode="auto">
          <a:xfrm>
            <a:off x="7261062" y="49556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4" name="Oval 1333"/>
          <p:cNvSpPr/>
          <p:nvPr/>
        </p:nvSpPr>
        <p:spPr bwMode="auto">
          <a:xfrm>
            <a:off x="7008812" y="28509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5" name="Oval 1334"/>
          <p:cNvSpPr/>
          <p:nvPr/>
        </p:nvSpPr>
        <p:spPr bwMode="auto">
          <a:xfrm>
            <a:off x="7063992" y="302698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36" name="Oval 1335"/>
          <p:cNvSpPr/>
          <p:nvPr/>
        </p:nvSpPr>
        <p:spPr bwMode="auto">
          <a:xfrm>
            <a:off x="5059142" y="3308130"/>
            <a:ext cx="312515" cy="312515"/>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10" name="Group 9"/>
          <p:cNvGrpSpPr/>
          <p:nvPr/>
        </p:nvGrpSpPr>
        <p:grpSpPr>
          <a:xfrm>
            <a:off x="1121929" y="2421237"/>
            <a:ext cx="5795198" cy="1907465"/>
            <a:chOff x="1067332" y="2443650"/>
            <a:chExt cx="5795198" cy="1907465"/>
          </a:xfrm>
        </p:grpSpPr>
        <p:sp>
          <p:nvSpPr>
            <p:cNvPr id="1269" name="Oval 1268"/>
            <p:cNvSpPr/>
            <p:nvPr/>
          </p:nvSpPr>
          <p:spPr bwMode="auto">
            <a:xfrm>
              <a:off x="1067332" y="274876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65" name="Oval 1264"/>
            <p:cNvSpPr/>
            <p:nvPr/>
          </p:nvSpPr>
          <p:spPr bwMode="auto">
            <a:xfrm>
              <a:off x="2239742" y="286407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0" name="Oval 1269"/>
            <p:cNvSpPr/>
            <p:nvPr/>
          </p:nvSpPr>
          <p:spPr bwMode="auto">
            <a:xfrm>
              <a:off x="1901814" y="25902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1" name="Oval 1270"/>
            <p:cNvSpPr/>
            <p:nvPr/>
          </p:nvSpPr>
          <p:spPr bwMode="auto">
            <a:xfrm>
              <a:off x="1614712" y="3172729"/>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73" name="Oval 1272"/>
            <p:cNvSpPr/>
            <p:nvPr/>
          </p:nvSpPr>
          <p:spPr bwMode="auto">
            <a:xfrm>
              <a:off x="3982820" y="2466847"/>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09" name="Oval 1308"/>
            <p:cNvSpPr/>
            <p:nvPr/>
          </p:nvSpPr>
          <p:spPr bwMode="auto">
            <a:xfrm>
              <a:off x="3649160" y="244365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10" name="Oval 1309"/>
            <p:cNvSpPr/>
            <p:nvPr/>
          </p:nvSpPr>
          <p:spPr bwMode="auto">
            <a:xfrm>
              <a:off x="6550015" y="3350006"/>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sp>
          <p:nvSpPr>
            <p:cNvPr id="1311" name="Oval 1310"/>
            <p:cNvSpPr/>
            <p:nvPr/>
          </p:nvSpPr>
          <p:spPr bwMode="auto">
            <a:xfrm>
              <a:off x="6139082" y="4038600"/>
              <a:ext cx="312515" cy="312515"/>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4267860039"/>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15"/>
                                        </p:tgtEl>
                                        <p:attrNameLst>
                                          <p:attrName>style.visibility</p:attrName>
                                        </p:attrNameLst>
                                      </p:cBhvr>
                                      <p:to>
                                        <p:strVal val="visible"/>
                                      </p:to>
                                    </p:set>
                                    <p:animEffect transition="in" filter="fade">
                                      <p:cBhvr>
                                        <p:cTn id="19" dur="250"/>
                                        <p:tgtEl>
                                          <p:spTgt spid="1315"/>
                                        </p:tgtEl>
                                      </p:cBhvr>
                                    </p:animEffect>
                                  </p:childTnLst>
                                </p:cTn>
                              </p:par>
                              <p:par>
                                <p:cTn id="20" presetID="10" presetClass="entr" presetSubtype="0" fill="hold" grpId="0" nodeType="withEffect">
                                  <p:stCondLst>
                                    <p:cond delay="350"/>
                                  </p:stCondLst>
                                  <p:childTnLst>
                                    <p:set>
                                      <p:cBhvr>
                                        <p:cTn id="21" dur="1" fill="hold">
                                          <p:stCondLst>
                                            <p:cond delay="0"/>
                                          </p:stCondLst>
                                        </p:cTn>
                                        <p:tgtEl>
                                          <p:spTgt spid="1319"/>
                                        </p:tgtEl>
                                        <p:attrNameLst>
                                          <p:attrName>style.visibility</p:attrName>
                                        </p:attrNameLst>
                                      </p:cBhvr>
                                      <p:to>
                                        <p:strVal val="visible"/>
                                      </p:to>
                                    </p:set>
                                    <p:animEffect transition="in" filter="fade">
                                      <p:cBhvr>
                                        <p:cTn id="22" dur="250"/>
                                        <p:tgtEl>
                                          <p:spTgt spid="1319"/>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320"/>
                                        </p:tgtEl>
                                        <p:attrNameLst>
                                          <p:attrName>style.visibility</p:attrName>
                                        </p:attrNameLst>
                                      </p:cBhvr>
                                      <p:to>
                                        <p:strVal val="visible"/>
                                      </p:to>
                                    </p:set>
                                    <p:animEffect transition="in" filter="fade">
                                      <p:cBhvr>
                                        <p:cTn id="25" dur="250"/>
                                        <p:tgtEl>
                                          <p:spTgt spid="1320"/>
                                        </p:tgtEl>
                                      </p:cBhvr>
                                    </p:animEffect>
                                  </p:childTnLst>
                                </p:cTn>
                              </p:par>
                              <p:par>
                                <p:cTn id="26" presetID="10" presetClass="entr" presetSubtype="0" fill="hold" grpId="0" nodeType="withEffect">
                                  <p:stCondLst>
                                    <p:cond delay="450"/>
                                  </p:stCondLst>
                                  <p:childTnLst>
                                    <p:set>
                                      <p:cBhvr>
                                        <p:cTn id="27" dur="1" fill="hold">
                                          <p:stCondLst>
                                            <p:cond delay="0"/>
                                          </p:stCondLst>
                                        </p:cTn>
                                        <p:tgtEl>
                                          <p:spTgt spid="1321"/>
                                        </p:tgtEl>
                                        <p:attrNameLst>
                                          <p:attrName>style.visibility</p:attrName>
                                        </p:attrNameLst>
                                      </p:cBhvr>
                                      <p:to>
                                        <p:strVal val="visible"/>
                                      </p:to>
                                    </p:set>
                                    <p:animEffect transition="in" filter="fade">
                                      <p:cBhvr>
                                        <p:cTn id="28" dur="250"/>
                                        <p:tgtEl>
                                          <p:spTgt spid="132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1322"/>
                                        </p:tgtEl>
                                        <p:attrNameLst>
                                          <p:attrName>style.visibility</p:attrName>
                                        </p:attrNameLst>
                                      </p:cBhvr>
                                      <p:to>
                                        <p:strVal val="visible"/>
                                      </p:to>
                                    </p:set>
                                    <p:animEffect transition="in" filter="fade">
                                      <p:cBhvr>
                                        <p:cTn id="31" dur="250"/>
                                        <p:tgtEl>
                                          <p:spTgt spid="1322"/>
                                        </p:tgtEl>
                                      </p:cBhvr>
                                    </p:animEffect>
                                  </p:childTnLst>
                                </p:cTn>
                              </p:par>
                              <p:par>
                                <p:cTn id="32" presetID="10" presetClass="entr" presetSubtype="0" fill="hold" grpId="0" nodeType="withEffect">
                                  <p:stCondLst>
                                    <p:cond delay="550"/>
                                  </p:stCondLst>
                                  <p:childTnLst>
                                    <p:set>
                                      <p:cBhvr>
                                        <p:cTn id="33" dur="1" fill="hold">
                                          <p:stCondLst>
                                            <p:cond delay="0"/>
                                          </p:stCondLst>
                                        </p:cTn>
                                        <p:tgtEl>
                                          <p:spTgt spid="1329"/>
                                        </p:tgtEl>
                                        <p:attrNameLst>
                                          <p:attrName>style.visibility</p:attrName>
                                        </p:attrNameLst>
                                      </p:cBhvr>
                                      <p:to>
                                        <p:strVal val="visible"/>
                                      </p:to>
                                    </p:set>
                                    <p:animEffect transition="in" filter="fade">
                                      <p:cBhvr>
                                        <p:cTn id="34" dur="250"/>
                                        <p:tgtEl>
                                          <p:spTgt spid="13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23"/>
                                        </p:tgtEl>
                                        <p:attrNameLst>
                                          <p:attrName>style.visibility</p:attrName>
                                        </p:attrNameLst>
                                      </p:cBhvr>
                                      <p:to>
                                        <p:strVal val="visible"/>
                                      </p:to>
                                    </p:set>
                                    <p:animEffect transition="in" filter="fade">
                                      <p:cBhvr>
                                        <p:cTn id="37" dur="250"/>
                                        <p:tgtEl>
                                          <p:spTgt spid="13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5"/>
                                        </p:tgtEl>
                                        <p:attrNameLst>
                                          <p:attrName>style.visibility</p:attrName>
                                        </p:attrNameLst>
                                      </p:cBhvr>
                                      <p:to>
                                        <p:strVal val="visible"/>
                                      </p:to>
                                    </p:set>
                                    <p:animEffect transition="in" filter="fade">
                                      <p:cBhvr>
                                        <p:cTn id="40" dur="250"/>
                                        <p:tgtEl>
                                          <p:spTgt spid="13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6"/>
                                        </p:tgtEl>
                                        <p:attrNameLst>
                                          <p:attrName>style.visibility</p:attrName>
                                        </p:attrNameLst>
                                      </p:cBhvr>
                                      <p:to>
                                        <p:strVal val="visible"/>
                                      </p:to>
                                    </p:set>
                                    <p:animEffect transition="in" filter="fade">
                                      <p:cBhvr>
                                        <p:cTn id="43" dur="250"/>
                                        <p:tgtEl>
                                          <p:spTgt spid="13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27"/>
                                        </p:tgtEl>
                                        <p:attrNameLst>
                                          <p:attrName>style.visibility</p:attrName>
                                        </p:attrNameLst>
                                      </p:cBhvr>
                                      <p:to>
                                        <p:strVal val="visible"/>
                                      </p:to>
                                    </p:set>
                                    <p:animEffect transition="in" filter="fade">
                                      <p:cBhvr>
                                        <p:cTn id="46" dur="250"/>
                                        <p:tgtEl>
                                          <p:spTgt spid="13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28"/>
                                        </p:tgtEl>
                                        <p:attrNameLst>
                                          <p:attrName>style.visibility</p:attrName>
                                        </p:attrNameLst>
                                      </p:cBhvr>
                                      <p:to>
                                        <p:strVal val="visible"/>
                                      </p:to>
                                    </p:set>
                                    <p:animEffect transition="in" filter="fade">
                                      <p:cBhvr>
                                        <p:cTn id="49" dur="250"/>
                                        <p:tgtEl>
                                          <p:spTgt spid="13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36"/>
                                        </p:tgtEl>
                                        <p:attrNameLst>
                                          <p:attrName>style.visibility</p:attrName>
                                        </p:attrNameLst>
                                      </p:cBhvr>
                                      <p:to>
                                        <p:strVal val="visible"/>
                                      </p:to>
                                    </p:set>
                                    <p:animEffect transition="in" filter="fade">
                                      <p:cBhvr>
                                        <p:cTn id="52" dur="250"/>
                                        <p:tgtEl>
                                          <p:spTgt spid="13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30"/>
                                        </p:tgtEl>
                                        <p:attrNameLst>
                                          <p:attrName>style.visibility</p:attrName>
                                        </p:attrNameLst>
                                      </p:cBhvr>
                                      <p:to>
                                        <p:strVal val="visible"/>
                                      </p:to>
                                    </p:set>
                                    <p:animEffect transition="in" filter="fade">
                                      <p:cBhvr>
                                        <p:cTn id="55" dur="250"/>
                                        <p:tgtEl>
                                          <p:spTgt spid="133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31"/>
                                        </p:tgtEl>
                                        <p:attrNameLst>
                                          <p:attrName>style.visibility</p:attrName>
                                        </p:attrNameLst>
                                      </p:cBhvr>
                                      <p:to>
                                        <p:strVal val="visible"/>
                                      </p:to>
                                    </p:set>
                                    <p:animEffect transition="in" filter="fade">
                                      <p:cBhvr>
                                        <p:cTn id="58" dur="250"/>
                                        <p:tgtEl>
                                          <p:spTgt spid="133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32"/>
                                        </p:tgtEl>
                                        <p:attrNameLst>
                                          <p:attrName>style.visibility</p:attrName>
                                        </p:attrNameLst>
                                      </p:cBhvr>
                                      <p:to>
                                        <p:strVal val="visible"/>
                                      </p:to>
                                    </p:set>
                                    <p:animEffect transition="in" filter="fade">
                                      <p:cBhvr>
                                        <p:cTn id="61" dur="250"/>
                                        <p:tgtEl>
                                          <p:spTgt spid="13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33"/>
                                        </p:tgtEl>
                                        <p:attrNameLst>
                                          <p:attrName>style.visibility</p:attrName>
                                        </p:attrNameLst>
                                      </p:cBhvr>
                                      <p:to>
                                        <p:strVal val="visible"/>
                                      </p:to>
                                    </p:set>
                                    <p:animEffect transition="in" filter="fade">
                                      <p:cBhvr>
                                        <p:cTn id="64" dur="250"/>
                                        <p:tgtEl>
                                          <p:spTgt spid="133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334"/>
                                        </p:tgtEl>
                                        <p:attrNameLst>
                                          <p:attrName>style.visibility</p:attrName>
                                        </p:attrNameLst>
                                      </p:cBhvr>
                                      <p:to>
                                        <p:strVal val="visible"/>
                                      </p:to>
                                    </p:set>
                                    <p:animEffect transition="in" filter="fade">
                                      <p:cBhvr>
                                        <p:cTn id="67" dur="250"/>
                                        <p:tgtEl>
                                          <p:spTgt spid="13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35"/>
                                        </p:tgtEl>
                                        <p:attrNameLst>
                                          <p:attrName>style.visibility</p:attrName>
                                        </p:attrNameLst>
                                      </p:cBhvr>
                                      <p:to>
                                        <p:strVal val="visible"/>
                                      </p:to>
                                    </p:set>
                                    <p:animEffect transition="in" filter="fade">
                                      <p:cBhvr>
                                        <p:cTn id="70" dur="25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15" grpId="0" animBg="1"/>
      <p:bldP spid="1319" grpId="0" animBg="1"/>
      <p:bldP spid="1320" grpId="0" animBg="1"/>
      <p:bldP spid="1321" grpId="0" animBg="1"/>
      <p:bldP spid="1322" grpId="0" animBg="1"/>
      <p:bldP spid="1323" grpId="0" animBg="1"/>
      <p:bldP spid="1325" grpId="0" animBg="1"/>
      <p:bldP spid="1326" grpId="0" animBg="1"/>
      <p:bldP spid="1327" grpId="0" animBg="1"/>
      <p:bldP spid="1328" grpId="0" animBg="1"/>
      <p:bldP spid="1329" grpId="0" animBg="1"/>
      <p:bldP spid="1330" grpId="0" animBg="1"/>
      <p:bldP spid="1331" grpId="0" animBg="1"/>
      <p:bldP spid="1332" grpId="0" animBg="1"/>
      <p:bldP spid="1333" grpId="0" animBg="1"/>
      <p:bldP spid="1334" grpId="0" animBg="1"/>
      <p:bldP spid="1335" grpId="0" animBg="1"/>
      <p:bldP spid="13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19906" y="2641600"/>
            <a:ext cx="11149013" cy="1328738"/>
          </a:xfrm>
        </p:spPr>
        <p:txBody>
          <a:bodyPr/>
          <a:lstStyle/>
          <a:p>
            <a:pPr algn="ctr"/>
            <a:r>
              <a:rPr lang="en-US" sz="9600" dirty="0">
                <a:solidFill>
                  <a:srgbClr val="00B0F0"/>
                </a:solidFill>
              </a:rPr>
              <a:t>99.95% </a:t>
            </a:r>
            <a:r>
              <a:rPr lang="en-US" sz="8000" dirty="0" smtClean="0"/>
              <a:t>monthly SLA</a:t>
            </a:r>
            <a:endParaRPr lang="en-US" sz="8000" dirty="0"/>
          </a:p>
        </p:txBody>
      </p:sp>
    </p:spTree>
    <p:extLst>
      <p:ext uri="{BB962C8B-B14F-4D97-AF65-F5344CB8AC3E}">
        <p14:creationId xmlns:p14="http://schemas.microsoft.com/office/powerpoint/2010/main" val="12815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Accent Color Transition Slides">
  <a:themeElements>
    <a:clrScheme name="DevCamp-Template">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05B43BE68FE54B90DD26FDFB72BB05" ma:contentTypeVersion="0" ma:contentTypeDescription="Create a new document." ma:contentTypeScope="" ma:versionID="6df1bece345c1749bd9b91e82fa4a03a">
  <xsd:schema xmlns:xsd="http://www.w3.org/2001/XMLSchema" xmlns:xs="http://www.w3.org/2001/XMLSchema" xmlns:p="http://schemas.microsoft.com/office/2006/metadata/properties" xmlns:ns2="230e9df3-be65-4c73-a93b-d1236ebd677e" targetNamespace="http://schemas.microsoft.com/office/2006/metadata/properties" ma:root="true" ma:fieldsID="e317b0b832c9845d3aae3abd1bb0954e" ns2:_="">
    <xsd:import namespace="230e9df3-be65-4c73-a93b-d1236ebd677e"/>
    <xsd:element name="properties">
      <xsd:complexType>
        <xsd:sequence>
          <xsd:element name="documentManagement">
            <xsd:complexType>
              <xsd:all>
                <xsd:element ref="ns2:TaxKeywordTaxHTField" minOccurs="0"/>
                <xsd:element ref="ns2:TaxCatchAll" minOccurs="0"/>
                <xsd:element ref="ns2:TaxCatchAllLabe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24ccdd3d-8ee2-4326-a025-466a9d1bc8a2}" ma:internalName="TaxCatchAll" ma:showField="CatchAllData" ma:web="a6005bf8-687e-4195-b520-3fb25bf0cb8a">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24ccdd3d-8ee2-4326-a025-466a9d1bc8a2}" ma:internalName="TaxCatchAllLabel" ma:readOnly="true" ma:showField="CatchAllDataLabel" ma:web="a6005bf8-687e-4195-b520-3fb25bf0cb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82D8D6-9D38-4159-A398-AAC3689D3D7C}">
  <ds:schemaRefs>
    <ds:schemaRef ds:uri="http://schemas.microsoft.com/sharepoint/v3/contenttype/forms"/>
  </ds:schemaRefs>
</ds:datastoreItem>
</file>

<file path=customXml/itemProps2.xml><?xml version="1.0" encoding="utf-8"?>
<ds:datastoreItem xmlns:ds="http://schemas.openxmlformats.org/officeDocument/2006/customXml" ds:itemID="{69B2F97D-0457-4986-9734-D03EB073C5EA}">
  <ds:schemaRefs>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http://purl.org/dc/elements/1.1/"/>
    <ds:schemaRef ds:uri="http://schemas.microsoft.com/office/2006/documentManagement/types"/>
    <ds:schemaRef ds:uri="http://purl.org/dc/dcmitype/"/>
  </ds:schemaRefs>
</ds:datastoreItem>
</file>

<file path=customXml/itemProps3.xml><?xml version="1.0" encoding="utf-8"?>
<ds:datastoreItem xmlns:ds="http://schemas.openxmlformats.org/officeDocument/2006/customXml" ds:itemID="{8F590144-748D-417B-8B69-088F107B0F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1942</TotalTime>
  <Words>2938</Words>
  <Application>Microsoft Office PowerPoint</Application>
  <PresentationFormat>Custom</PresentationFormat>
  <Paragraphs>741</Paragraphs>
  <Slides>66</Slides>
  <Notes>59</Notes>
  <HiddenSlides>1</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66</vt:i4>
      </vt:variant>
    </vt:vector>
  </HeadingPairs>
  <TitlesOfParts>
    <vt:vector size="76" baseType="lpstr">
      <vt:lpstr>Arial</vt:lpstr>
      <vt:lpstr>Segoe UI</vt:lpstr>
      <vt:lpstr>Kozuka Gothic Pro R</vt:lpstr>
      <vt:lpstr>Wingdings</vt:lpstr>
      <vt:lpstr>Consolas</vt:lpstr>
      <vt:lpstr>Segoe UI Light</vt:lpstr>
      <vt:lpstr>MS1444_Windows Azure Template 16x9_r08a</vt:lpstr>
      <vt:lpstr>White with Consolas font for code slides</vt:lpstr>
      <vt:lpstr>Windows_Azure_DevCamp_16x9_Template - FINAL2</vt:lpstr>
      <vt:lpstr>Accent Color Transition Slides</vt:lpstr>
      <vt:lpstr>Windows Azure Overview</vt:lpstr>
      <vt:lpstr>PowerPoint Presentation</vt:lpstr>
      <vt:lpstr>Cloud Computing Patterns</vt:lpstr>
      <vt:lpstr>Cloud Computing</vt:lpstr>
      <vt:lpstr>Cloud Computing</vt:lpstr>
      <vt:lpstr>Windows Azure</vt:lpstr>
      <vt:lpstr>Windows Azure</vt:lpstr>
      <vt:lpstr>Global Footprint</vt:lpstr>
      <vt:lpstr>99.95% monthly SLA</vt:lpstr>
      <vt:lpstr>Pay only for what you use</vt:lpstr>
      <vt:lpstr>PowerPoint Presentation</vt:lpstr>
      <vt:lpstr>Windows Azure</vt:lpstr>
      <vt:lpstr>PowerPoint Presentation</vt:lpstr>
      <vt:lpstr>Virtual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VM with persistent drive</vt:lpstr>
      <vt:lpstr>PowerPoint Presentation</vt:lpstr>
      <vt:lpstr>PowerPoint Presentation</vt:lpstr>
      <vt:lpstr>Web sites</vt:lpstr>
      <vt:lpstr>Web sites</vt:lpstr>
      <vt:lpstr>Web sites </vt:lpstr>
      <vt:lpstr>Web sites </vt:lpstr>
      <vt:lpstr>Web sites </vt:lpstr>
      <vt:lpstr>Web sites</vt:lpstr>
      <vt:lpstr>PowerPoint Presentation</vt:lpstr>
      <vt:lpstr>Cloud services:  Development</vt:lpstr>
      <vt:lpstr>PowerPoint Presentation</vt:lpstr>
      <vt:lpstr>PowerPoint Presentation</vt:lpstr>
      <vt:lpstr>PowerPoint Presentation</vt:lpstr>
      <vt:lpstr>PowerPoint Presentation</vt:lpstr>
      <vt:lpstr>PowerPoint Presentation</vt:lpstr>
      <vt:lpstr>PowerPoint Presentation</vt:lpstr>
      <vt:lpstr>Cloud services: Management</vt:lpstr>
      <vt:lpstr>Application building blocks</vt:lpstr>
      <vt:lpstr>Multiple languages</vt:lpstr>
      <vt:lpstr>PowerPoint Presentation</vt:lpstr>
      <vt:lpstr>PowerPoint Presentation</vt:lpstr>
      <vt:lpstr>SQL database</vt:lpstr>
      <vt:lpstr>PowerPoint Presentation</vt:lpstr>
      <vt:lpstr>PowerPoint Presentation</vt:lpstr>
      <vt:lpstr>PowerPoint Presentation</vt:lpstr>
      <vt:lpstr>Cache</vt:lpstr>
      <vt:lpstr>PowerPoint Presentation</vt:lpstr>
      <vt:lpstr>PowerPoint Presentation</vt:lpstr>
      <vt:lpstr>PowerPoint Presentation</vt:lpstr>
      <vt:lpstr>PowerPoint Presentation</vt:lpstr>
      <vt:lpstr>PowerPoint Presentation</vt:lpstr>
      <vt:lpstr>PowerPoint Presentation</vt:lpstr>
      <vt:lpstr>Service bus relay</vt:lpstr>
      <vt:lpstr>Application building blocks</vt:lpstr>
      <vt:lpstr>Windows Azure Scenarios</vt:lpstr>
      <vt:lpstr>Windows Azure Instance Sizes</vt:lpstr>
      <vt:lpstr>PowerPoint Presentation</vt:lpstr>
      <vt:lpstr>Getting Started</vt:lpstr>
      <vt:lpstr>Windows Azure MSDN Benefits</vt:lpstr>
      <vt:lpstr>Windows Azure</vt:lpstr>
      <vt:lpstr>Summary</vt:lpstr>
      <vt:lpstr>PowerPoint Presentation</vt:lpstr>
      <vt:lpstr>PowerPoint Presentation</vt:lpstr>
    </vt:vector>
  </TitlesOfParts>
  <Company>Artitudes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Overview</dc:title>
  <dc:subject>Windows Azure</dc:subject>
  <cp:lastModifiedBy>James Conard</cp:lastModifiedBy>
  <cp:revision>141</cp:revision>
  <cp:lastPrinted>2011-10-11T14:25:22Z</cp:lastPrinted>
  <dcterms:created xsi:type="dcterms:W3CDTF">2011-03-29T16:07:22Z</dcterms:created>
  <dcterms:modified xsi:type="dcterms:W3CDTF">2012-06-15T18:13:04Z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0x010100CA05B43BE68FE54B90DD26FDFB72BB05</vt:lpwstr>
  </property>
</Properties>
</file>